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1"/>
  </p:sldMasterIdLst>
  <p:notesMasterIdLst>
    <p:notesMasterId r:id="rId87"/>
  </p:notesMasterIdLst>
  <p:sldIdLst>
    <p:sldId id="334" r:id="rId2"/>
    <p:sldId id="626" r:id="rId3"/>
    <p:sldId id="627" r:id="rId4"/>
    <p:sldId id="628" r:id="rId5"/>
    <p:sldId id="629" r:id="rId6"/>
    <p:sldId id="630" r:id="rId7"/>
    <p:sldId id="631" r:id="rId8"/>
    <p:sldId id="632" r:id="rId9"/>
    <p:sldId id="633" r:id="rId10"/>
    <p:sldId id="637" r:id="rId11"/>
    <p:sldId id="638" r:id="rId12"/>
    <p:sldId id="634" r:id="rId13"/>
    <p:sldId id="635" r:id="rId14"/>
    <p:sldId id="595" r:id="rId15"/>
    <p:sldId id="596" r:id="rId16"/>
    <p:sldId id="257" r:id="rId17"/>
    <p:sldId id="613" r:id="rId18"/>
    <p:sldId id="614" r:id="rId19"/>
    <p:sldId id="615" r:id="rId20"/>
    <p:sldId id="580" r:id="rId21"/>
    <p:sldId id="639" r:id="rId22"/>
    <p:sldId id="623" r:id="rId23"/>
    <p:sldId id="456" r:id="rId24"/>
    <p:sldId id="342" r:id="rId25"/>
    <p:sldId id="463" r:id="rId26"/>
    <p:sldId id="645" r:id="rId27"/>
    <p:sldId id="646" r:id="rId28"/>
    <p:sldId id="647" r:id="rId29"/>
    <p:sldId id="648" r:id="rId30"/>
    <p:sldId id="605" r:id="rId31"/>
    <p:sldId id="606" r:id="rId32"/>
    <p:sldId id="607" r:id="rId33"/>
    <p:sldId id="608" r:id="rId34"/>
    <p:sldId id="609" r:id="rId35"/>
    <p:sldId id="644" r:id="rId36"/>
    <p:sldId id="610" r:id="rId37"/>
    <p:sldId id="612" r:id="rId38"/>
    <p:sldId id="649" r:id="rId39"/>
    <p:sldId id="650" r:id="rId40"/>
    <p:sldId id="424" r:id="rId41"/>
    <p:sldId id="591" r:id="rId42"/>
    <p:sldId id="600" r:id="rId43"/>
    <p:sldId id="601" r:id="rId44"/>
    <p:sldId id="455" r:id="rId45"/>
    <p:sldId id="454" r:id="rId46"/>
    <p:sldId id="651" r:id="rId47"/>
    <p:sldId id="652" r:id="rId48"/>
    <p:sldId id="458" r:id="rId49"/>
    <p:sldId id="581" r:id="rId50"/>
    <p:sldId id="582" r:id="rId51"/>
    <p:sldId id="583" r:id="rId52"/>
    <p:sldId id="653" r:id="rId53"/>
    <p:sldId id="347" r:id="rId54"/>
    <p:sldId id="616" r:id="rId55"/>
    <p:sldId id="617" r:id="rId56"/>
    <p:sldId id="618" r:id="rId57"/>
    <p:sldId id="619" r:id="rId58"/>
    <p:sldId id="621" r:id="rId59"/>
    <p:sldId id="622" r:id="rId60"/>
    <p:sldId id="594" r:id="rId61"/>
    <p:sldId id="349" r:id="rId62"/>
    <p:sldId id="584" r:id="rId63"/>
    <p:sldId id="585" r:id="rId64"/>
    <p:sldId id="659" r:id="rId65"/>
    <p:sldId id="586" r:id="rId66"/>
    <p:sldId id="351" r:id="rId67"/>
    <p:sldId id="655" r:id="rId68"/>
    <p:sldId id="656" r:id="rId69"/>
    <p:sldId id="657" r:id="rId70"/>
    <p:sldId id="660" r:id="rId71"/>
    <p:sldId id="661" r:id="rId72"/>
    <p:sldId id="662" r:id="rId73"/>
    <p:sldId id="663" r:id="rId74"/>
    <p:sldId id="664" r:id="rId75"/>
    <p:sldId id="665" r:id="rId76"/>
    <p:sldId id="666" r:id="rId77"/>
    <p:sldId id="667" r:id="rId78"/>
    <p:sldId id="668" r:id="rId79"/>
    <p:sldId id="669" r:id="rId80"/>
    <p:sldId id="670" r:id="rId81"/>
    <p:sldId id="671" r:id="rId82"/>
    <p:sldId id="675" r:id="rId83"/>
    <p:sldId id="672" r:id="rId84"/>
    <p:sldId id="673" r:id="rId85"/>
    <p:sldId id="674" r:id="rId86"/>
  </p:sldIdLst>
  <p:sldSz cx="12192000" cy="6858000"/>
  <p:notesSz cx="6858000" cy="9144000"/>
  <p:custDataLst>
    <p:tags r:id="rId8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1" autoAdjust="0"/>
    <p:restoredTop sz="94667" autoAdjust="0"/>
  </p:normalViewPr>
  <p:slideViewPr>
    <p:cSldViewPr snapToGrid="0">
      <p:cViewPr varScale="1">
        <p:scale>
          <a:sx n="83" d="100"/>
          <a:sy n="83" d="100"/>
        </p:scale>
        <p:origin x="710"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slide" Target="slides/slide83.xml" /><Relationship Id="rId89"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notesMaster" Target="notesMasters/notesMaster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viewProps" Target="viewProps.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tags" Target="tags/tag1.xml" /><Relationship Id="rId9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4" Type="http://schemas.openxmlformats.org/officeDocument/2006/relationships/slide" Target="slides/slide3.xml" /><Relationship Id="rId9" Type="http://schemas.openxmlformats.org/officeDocument/2006/relationships/slide" Target="slides/slide8.xml" /></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1B06B-289A-4BB6-8151-707BA73182C0}" type="doc">
      <dgm:prSet loTypeId="urn:microsoft.com/office/officeart/2005/8/layout/default" loCatId="list" qsTypeId="urn:microsoft.com/office/officeart/2005/8/quickstyle/simple5" qsCatId="simple" csTypeId="urn:microsoft.com/office/officeart/2005/8/colors/colorful3" csCatId="colorful" phldr="1"/>
      <dgm:spPr/>
      <dgm:t>
        <a:bodyPr/>
        <a:lstStyle/>
        <a:p>
          <a:endParaRPr lang="en-IN"/>
        </a:p>
      </dgm:t>
    </dgm:pt>
    <dgm:pt modelId="{6CA3E786-E2FB-429E-949E-3B8A978F6CAF}">
      <dgm:prSet phldrT="[Text]" custT="1"/>
      <dgm:spPr/>
      <dgm:t>
        <a:bodyPr/>
        <a:lstStyle/>
        <a:p>
          <a:pPr>
            <a:buFont typeface="Wingdings" panose="05000000000000000000" pitchFamily="2" charset="2"/>
            <a:buChar char="Ø"/>
          </a:pPr>
          <a:r>
            <a:rPr lang="en-IN" sz="2800" dirty="0" err="1">
              <a:latin typeface="Times New Roman" panose="02020603050405020304" pitchFamily="18" charset="0"/>
              <a:cs typeface="Times New Roman" panose="02020603050405020304" pitchFamily="18" charset="0"/>
            </a:rPr>
            <a:t>LeNet</a:t>
          </a:r>
          <a:r>
            <a:rPr lang="en-IN" sz="2800" dirty="0">
              <a:latin typeface="Times New Roman" panose="02020603050405020304" pitchFamily="18" charset="0"/>
              <a:cs typeface="Times New Roman" panose="02020603050405020304" pitchFamily="18" charset="0"/>
            </a:rPr>
            <a:t> - 1990</a:t>
          </a:r>
        </a:p>
      </dgm:t>
    </dgm:pt>
    <dgm:pt modelId="{7ECACAE4-CE36-415C-A964-639758C00001}" type="parTrans" cxnId="{F033FD34-CFF5-4BF7-9A54-1527B32D2A9B}">
      <dgm:prSet/>
      <dgm:spPr/>
      <dgm:t>
        <a:bodyPr/>
        <a:lstStyle/>
        <a:p>
          <a:endParaRPr lang="en-IN"/>
        </a:p>
      </dgm:t>
    </dgm:pt>
    <dgm:pt modelId="{7FFDCE4C-0AE4-4C39-BBC6-1FEEF5F6D7AE}" type="sibTrans" cxnId="{F033FD34-CFF5-4BF7-9A54-1527B32D2A9B}">
      <dgm:prSet/>
      <dgm:spPr/>
      <dgm:t>
        <a:bodyPr/>
        <a:lstStyle/>
        <a:p>
          <a:endParaRPr lang="en-IN"/>
        </a:p>
      </dgm:t>
    </dgm:pt>
    <dgm:pt modelId="{76EB1079-4C1D-445B-B01D-7959C6158115}">
      <dgm:prSet custT="1"/>
      <dgm:spPr/>
      <dgm:t>
        <a:bodyPr/>
        <a:lstStyle/>
        <a:p>
          <a:r>
            <a:rPr lang="en-IN" sz="2800" dirty="0" err="1">
              <a:latin typeface="Times New Roman" panose="02020603050405020304" pitchFamily="18" charset="0"/>
              <a:cs typeface="Times New Roman" panose="02020603050405020304" pitchFamily="18" charset="0"/>
            </a:rPr>
            <a:t>AlexNet</a:t>
          </a:r>
          <a:r>
            <a:rPr lang="en-IN" sz="2800" dirty="0">
              <a:latin typeface="Times New Roman" panose="02020603050405020304" pitchFamily="18" charset="0"/>
              <a:cs typeface="Times New Roman" panose="02020603050405020304" pitchFamily="18" charset="0"/>
            </a:rPr>
            <a:t> - 2012</a:t>
          </a:r>
        </a:p>
      </dgm:t>
    </dgm:pt>
    <dgm:pt modelId="{80E57E55-BDCE-46D5-A5AA-E225DD29F0B5}" type="parTrans" cxnId="{1FA7C0CF-62C7-4070-802C-AA1739BBAE4C}">
      <dgm:prSet/>
      <dgm:spPr/>
      <dgm:t>
        <a:bodyPr/>
        <a:lstStyle/>
        <a:p>
          <a:endParaRPr lang="en-IN"/>
        </a:p>
      </dgm:t>
    </dgm:pt>
    <dgm:pt modelId="{70070B69-3FF5-43AA-B88A-0E648D292804}" type="sibTrans" cxnId="{1FA7C0CF-62C7-4070-802C-AA1739BBAE4C}">
      <dgm:prSet/>
      <dgm:spPr/>
      <dgm:t>
        <a:bodyPr/>
        <a:lstStyle/>
        <a:p>
          <a:endParaRPr lang="en-IN"/>
        </a:p>
      </dgm:t>
    </dgm:pt>
    <dgm:pt modelId="{90C7AC87-3B24-497F-B764-2E1845DFC237}">
      <dgm:prSet custT="1"/>
      <dgm:spPr/>
      <dgm:t>
        <a:bodyPr/>
        <a:lstStyle/>
        <a:p>
          <a:r>
            <a:rPr lang="en-IN" sz="2800" dirty="0" err="1">
              <a:latin typeface="Times New Roman" panose="02020603050405020304" pitchFamily="18" charset="0"/>
              <a:cs typeface="Times New Roman" panose="02020603050405020304" pitchFamily="18" charset="0"/>
            </a:rPr>
            <a:t>ZFNet</a:t>
          </a:r>
          <a:r>
            <a:rPr lang="en-IN" sz="2800" dirty="0">
              <a:latin typeface="Times New Roman" panose="02020603050405020304" pitchFamily="18" charset="0"/>
              <a:cs typeface="Times New Roman" panose="02020603050405020304" pitchFamily="18" charset="0"/>
            </a:rPr>
            <a:t> - 2013</a:t>
          </a:r>
        </a:p>
      </dgm:t>
    </dgm:pt>
    <dgm:pt modelId="{8BD671CB-5B4A-4AC7-A44D-2F595FB9984D}" type="parTrans" cxnId="{A8EFB1B3-15E3-4620-AB16-3E4F087D1DBA}">
      <dgm:prSet/>
      <dgm:spPr/>
      <dgm:t>
        <a:bodyPr/>
        <a:lstStyle/>
        <a:p>
          <a:endParaRPr lang="en-IN"/>
        </a:p>
      </dgm:t>
    </dgm:pt>
    <dgm:pt modelId="{CB7196B9-D33A-4718-B4EF-EF15461F190D}" type="sibTrans" cxnId="{A8EFB1B3-15E3-4620-AB16-3E4F087D1DBA}">
      <dgm:prSet/>
      <dgm:spPr/>
      <dgm:t>
        <a:bodyPr/>
        <a:lstStyle/>
        <a:p>
          <a:endParaRPr lang="en-IN"/>
        </a:p>
      </dgm:t>
    </dgm:pt>
    <dgm:pt modelId="{09BC9A17-FD72-40C0-A3C2-B8BF5B60035D}">
      <dgm:prSet custT="1"/>
      <dgm:spPr/>
      <dgm:t>
        <a:bodyPr/>
        <a:lstStyle/>
        <a:p>
          <a:r>
            <a:rPr lang="en-IN" sz="2800" dirty="0" err="1">
              <a:latin typeface="Times New Roman" panose="02020603050405020304" pitchFamily="18" charset="0"/>
              <a:cs typeface="Times New Roman" panose="02020603050405020304" pitchFamily="18" charset="0"/>
            </a:rPr>
            <a:t>GoogLeNet</a:t>
          </a:r>
          <a:r>
            <a:rPr lang="en-IN" sz="2800" dirty="0">
              <a:latin typeface="Times New Roman" panose="02020603050405020304" pitchFamily="18" charset="0"/>
              <a:cs typeface="Times New Roman" panose="02020603050405020304" pitchFamily="18" charset="0"/>
            </a:rPr>
            <a:t> - 2014</a:t>
          </a:r>
        </a:p>
      </dgm:t>
    </dgm:pt>
    <dgm:pt modelId="{2862DB3E-0143-429E-81D7-E14B107B417C}" type="parTrans" cxnId="{7D132F5F-E806-4D06-87E0-14B35573B4D7}">
      <dgm:prSet/>
      <dgm:spPr/>
      <dgm:t>
        <a:bodyPr/>
        <a:lstStyle/>
        <a:p>
          <a:endParaRPr lang="en-IN"/>
        </a:p>
      </dgm:t>
    </dgm:pt>
    <dgm:pt modelId="{2146DAFF-8B85-4D75-8F42-78080271ACC6}" type="sibTrans" cxnId="{7D132F5F-E806-4D06-87E0-14B35573B4D7}">
      <dgm:prSet/>
      <dgm:spPr/>
      <dgm:t>
        <a:bodyPr/>
        <a:lstStyle/>
        <a:p>
          <a:endParaRPr lang="en-IN"/>
        </a:p>
      </dgm:t>
    </dgm:pt>
    <dgm:pt modelId="{D4995D7D-2FE9-4FCD-9E71-10C2E2054C71}">
      <dgm:prSet custT="1"/>
      <dgm:spPr/>
      <dgm:t>
        <a:bodyPr/>
        <a:lstStyle/>
        <a:p>
          <a:r>
            <a:rPr lang="en-IN" sz="2800" dirty="0" err="1">
              <a:latin typeface="Times New Roman" panose="02020603050405020304" pitchFamily="18" charset="0"/>
              <a:cs typeface="Times New Roman" panose="02020603050405020304" pitchFamily="18" charset="0"/>
            </a:rPr>
            <a:t>VGGNet</a:t>
          </a:r>
          <a:r>
            <a:rPr lang="en-IN" sz="2800" dirty="0">
              <a:latin typeface="Times New Roman" panose="02020603050405020304" pitchFamily="18" charset="0"/>
              <a:cs typeface="Times New Roman" panose="02020603050405020304" pitchFamily="18" charset="0"/>
            </a:rPr>
            <a:t> - 2014</a:t>
          </a:r>
        </a:p>
      </dgm:t>
    </dgm:pt>
    <dgm:pt modelId="{A0A0796F-76A2-4E8B-A39E-97CC942624CA}" type="parTrans" cxnId="{7BDF99A8-FB61-4FAA-B7CB-67944CA5A295}">
      <dgm:prSet/>
      <dgm:spPr/>
      <dgm:t>
        <a:bodyPr/>
        <a:lstStyle/>
        <a:p>
          <a:endParaRPr lang="en-IN"/>
        </a:p>
      </dgm:t>
    </dgm:pt>
    <dgm:pt modelId="{2C084AC6-EBAE-4A9F-845C-B7BB3642FE79}" type="sibTrans" cxnId="{7BDF99A8-FB61-4FAA-B7CB-67944CA5A295}">
      <dgm:prSet/>
      <dgm:spPr/>
      <dgm:t>
        <a:bodyPr/>
        <a:lstStyle/>
        <a:p>
          <a:endParaRPr lang="en-IN"/>
        </a:p>
      </dgm:t>
    </dgm:pt>
    <dgm:pt modelId="{9D0B4731-6D82-4F27-88A5-2E5AF39C4766}">
      <dgm:prSet custT="1"/>
      <dgm:spPr/>
      <dgm:t>
        <a:bodyPr/>
        <a:lstStyle/>
        <a:p>
          <a:r>
            <a:rPr lang="en-IN" sz="2800" dirty="0" err="1">
              <a:latin typeface="Times New Roman" panose="02020603050405020304" pitchFamily="18" charset="0"/>
              <a:cs typeface="Times New Roman" panose="02020603050405020304" pitchFamily="18" charset="0"/>
            </a:rPr>
            <a:t>ResNet</a:t>
          </a:r>
          <a:r>
            <a:rPr lang="en-IN" sz="2800" dirty="0">
              <a:latin typeface="Times New Roman" panose="02020603050405020304" pitchFamily="18" charset="0"/>
              <a:cs typeface="Times New Roman" panose="02020603050405020304" pitchFamily="18" charset="0"/>
            </a:rPr>
            <a:t> - 2015</a:t>
          </a:r>
        </a:p>
      </dgm:t>
    </dgm:pt>
    <dgm:pt modelId="{1EA0CCC2-386D-4E2F-8997-E8894B650C71}" type="parTrans" cxnId="{98891C6E-1B9C-4021-BFE0-AAC6D7B74751}">
      <dgm:prSet/>
      <dgm:spPr/>
      <dgm:t>
        <a:bodyPr/>
        <a:lstStyle/>
        <a:p>
          <a:endParaRPr lang="en-IN"/>
        </a:p>
      </dgm:t>
    </dgm:pt>
    <dgm:pt modelId="{F4999184-779F-47FA-9B8A-8AF858E04CB3}" type="sibTrans" cxnId="{98891C6E-1B9C-4021-BFE0-AAC6D7B74751}">
      <dgm:prSet/>
      <dgm:spPr/>
      <dgm:t>
        <a:bodyPr/>
        <a:lstStyle/>
        <a:p>
          <a:endParaRPr lang="en-IN"/>
        </a:p>
      </dgm:t>
    </dgm:pt>
    <dgm:pt modelId="{DB82836B-BF4F-4C64-9C7E-18B28AF8E9B0}">
      <dgm:prSet custT="1"/>
      <dgm:spPr/>
      <dgm:t>
        <a:bodyPr/>
        <a:lstStyle/>
        <a:p>
          <a:r>
            <a:rPr lang="en-IN" sz="2800" dirty="0">
              <a:latin typeface="Times New Roman" panose="02020603050405020304" pitchFamily="18" charset="0"/>
              <a:cs typeface="Times New Roman" panose="02020603050405020304" pitchFamily="18" charset="0"/>
            </a:rPr>
            <a:t>Inception v3 - 2016</a:t>
          </a:r>
        </a:p>
      </dgm:t>
    </dgm:pt>
    <dgm:pt modelId="{6AB51271-8776-4F12-8730-5CFB8E67C249}" type="parTrans" cxnId="{8C863D03-B279-4929-9188-DCCFE5E391F3}">
      <dgm:prSet/>
      <dgm:spPr/>
      <dgm:t>
        <a:bodyPr/>
        <a:lstStyle/>
        <a:p>
          <a:endParaRPr lang="en-IN"/>
        </a:p>
      </dgm:t>
    </dgm:pt>
    <dgm:pt modelId="{A574FB2C-4350-4BDB-8AF7-529C93946218}" type="sibTrans" cxnId="{8C863D03-B279-4929-9188-DCCFE5E391F3}">
      <dgm:prSet/>
      <dgm:spPr/>
      <dgm:t>
        <a:bodyPr/>
        <a:lstStyle/>
        <a:p>
          <a:endParaRPr lang="en-IN"/>
        </a:p>
      </dgm:t>
    </dgm:pt>
    <dgm:pt modelId="{95BE57D8-11A7-45FD-A338-D9A77CA5F4DF}">
      <dgm:prSet custT="1"/>
      <dgm:spPr/>
      <dgm:t>
        <a:bodyPr/>
        <a:lstStyle/>
        <a:p>
          <a:r>
            <a:rPr lang="en-IN" sz="2800" dirty="0" err="1">
              <a:latin typeface="Times New Roman" panose="02020603050405020304" pitchFamily="18" charset="0"/>
              <a:cs typeface="Times New Roman" panose="02020603050405020304" pitchFamily="18" charset="0"/>
            </a:rPr>
            <a:t>MobileNet</a:t>
          </a:r>
          <a:r>
            <a:rPr lang="en-IN" sz="2800" dirty="0">
              <a:latin typeface="Times New Roman" panose="02020603050405020304" pitchFamily="18" charset="0"/>
              <a:cs typeface="Times New Roman" panose="02020603050405020304" pitchFamily="18" charset="0"/>
            </a:rPr>
            <a:t> – 2017</a:t>
          </a:r>
        </a:p>
      </dgm:t>
    </dgm:pt>
    <dgm:pt modelId="{ACA00131-C520-497D-8226-FB7E5722F038}" type="parTrans" cxnId="{A8E06D33-132C-4DE3-BFC5-AFA20449EB5F}">
      <dgm:prSet/>
      <dgm:spPr/>
      <dgm:t>
        <a:bodyPr/>
        <a:lstStyle/>
        <a:p>
          <a:endParaRPr lang="en-IN"/>
        </a:p>
      </dgm:t>
    </dgm:pt>
    <dgm:pt modelId="{D90E31F2-7AE5-4E26-874C-E76F64FCD0FB}" type="sibTrans" cxnId="{A8E06D33-132C-4DE3-BFC5-AFA20449EB5F}">
      <dgm:prSet/>
      <dgm:spPr/>
      <dgm:t>
        <a:bodyPr/>
        <a:lstStyle/>
        <a:p>
          <a:endParaRPr lang="en-IN"/>
        </a:p>
      </dgm:t>
    </dgm:pt>
    <dgm:pt modelId="{BEA89281-5FDF-419B-A1D7-08ECDAEF3EAE}">
      <dgm:prSet custT="1"/>
      <dgm:spPr/>
      <dgm:t>
        <a:bodyPr/>
        <a:lstStyle/>
        <a:p>
          <a:r>
            <a:rPr lang="en-IN" sz="2800" dirty="0" err="1">
              <a:latin typeface="Times New Roman" panose="02020603050405020304" pitchFamily="18" charset="0"/>
              <a:cs typeface="Times New Roman" panose="02020603050405020304" pitchFamily="18" charset="0"/>
            </a:rPr>
            <a:t>Squeezenet</a:t>
          </a:r>
          <a:r>
            <a:rPr lang="en-IN" sz="2800" dirty="0">
              <a:latin typeface="Times New Roman" panose="02020603050405020304" pitchFamily="18" charset="0"/>
              <a:cs typeface="Times New Roman" panose="02020603050405020304" pitchFamily="18" charset="0"/>
            </a:rPr>
            <a:t> - 2017</a:t>
          </a:r>
        </a:p>
      </dgm:t>
    </dgm:pt>
    <dgm:pt modelId="{758669C2-9B5E-415B-8541-D913112362AC}" type="parTrans" cxnId="{EF8750A8-62C2-41F3-9AB5-E79E9FA3D61A}">
      <dgm:prSet/>
      <dgm:spPr/>
      <dgm:t>
        <a:bodyPr/>
        <a:lstStyle/>
        <a:p>
          <a:endParaRPr lang="en-US"/>
        </a:p>
      </dgm:t>
    </dgm:pt>
    <dgm:pt modelId="{E9A98D9E-29D6-46C1-9350-42A9BA05F52F}" type="sibTrans" cxnId="{EF8750A8-62C2-41F3-9AB5-E79E9FA3D61A}">
      <dgm:prSet/>
      <dgm:spPr/>
      <dgm:t>
        <a:bodyPr/>
        <a:lstStyle/>
        <a:p>
          <a:endParaRPr lang="en-US"/>
        </a:p>
      </dgm:t>
    </dgm:pt>
    <dgm:pt modelId="{326F2188-8C5D-446D-AA24-C8AC29DAC708}" type="pres">
      <dgm:prSet presAssocID="{30F1B06B-289A-4BB6-8151-707BA73182C0}" presName="diagram" presStyleCnt="0">
        <dgm:presLayoutVars>
          <dgm:dir/>
          <dgm:resizeHandles val="exact"/>
        </dgm:presLayoutVars>
      </dgm:prSet>
      <dgm:spPr/>
    </dgm:pt>
    <dgm:pt modelId="{98AC02C1-EFB5-457B-81E4-B07D6E6885DA}" type="pres">
      <dgm:prSet presAssocID="{6CA3E786-E2FB-429E-949E-3B8A978F6CAF}" presName="node" presStyleLbl="node1" presStyleIdx="0" presStyleCnt="9">
        <dgm:presLayoutVars>
          <dgm:bulletEnabled val="1"/>
        </dgm:presLayoutVars>
      </dgm:prSet>
      <dgm:spPr/>
    </dgm:pt>
    <dgm:pt modelId="{7CAF72ED-94A7-44E3-8F28-45A7098B5B20}" type="pres">
      <dgm:prSet presAssocID="{7FFDCE4C-0AE4-4C39-BBC6-1FEEF5F6D7AE}" presName="sibTrans" presStyleCnt="0"/>
      <dgm:spPr/>
    </dgm:pt>
    <dgm:pt modelId="{5A720C6B-98DF-4BA7-88BD-EB93A94DD74E}" type="pres">
      <dgm:prSet presAssocID="{76EB1079-4C1D-445B-B01D-7959C6158115}" presName="node" presStyleLbl="node1" presStyleIdx="1" presStyleCnt="9">
        <dgm:presLayoutVars>
          <dgm:bulletEnabled val="1"/>
        </dgm:presLayoutVars>
      </dgm:prSet>
      <dgm:spPr/>
    </dgm:pt>
    <dgm:pt modelId="{12B00684-6E39-442C-8722-FDB919FB6A96}" type="pres">
      <dgm:prSet presAssocID="{70070B69-3FF5-43AA-B88A-0E648D292804}" presName="sibTrans" presStyleCnt="0"/>
      <dgm:spPr/>
    </dgm:pt>
    <dgm:pt modelId="{AC572B4C-0EC2-4ABE-9520-FEB0D7993030}" type="pres">
      <dgm:prSet presAssocID="{90C7AC87-3B24-497F-B764-2E1845DFC237}" presName="node" presStyleLbl="node1" presStyleIdx="2" presStyleCnt="9">
        <dgm:presLayoutVars>
          <dgm:bulletEnabled val="1"/>
        </dgm:presLayoutVars>
      </dgm:prSet>
      <dgm:spPr/>
    </dgm:pt>
    <dgm:pt modelId="{B4BF9FE1-1695-4A9C-A3D1-10219DBA6075}" type="pres">
      <dgm:prSet presAssocID="{CB7196B9-D33A-4718-B4EF-EF15461F190D}" presName="sibTrans" presStyleCnt="0"/>
      <dgm:spPr/>
    </dgm:pt>
    <dgm:pt modelId="{06BDB0A0-DE47-404A-9B01-8DCCBC65859A}" type="pres">
      <dgm:prSet presAssocID="{09BC9A17-FD72-40C0-A3C2-B8BF5B60035D}" presName="node" presStyleLbl="node1" presStyleIdx="3" presStyleCnt="9">
        <dgm:presLayoutVars>
          <dgm:bulletEnabled val="1"/>
        </dgm:presLayoutVars>
      </dgm:prSet>
      <dgm:spPr/>
    </dgm:pt>
    <dgm:pt modelId="{DA958969-B5AF-47E6-9C85-7B4E73807945}" type="pres">
      <dgm:prSet presAssocID="{2146DAFF-8B85-4D75-8F42-78080271ACC6}" presName="sibTrans" presStyleCnt="0"/>
      <dgm:spPr/>
    </dgm:pt>
    <dgm:pt modelId="{5A3A9D0F-7E54-4C15-8ABE-8252454AA6FC}" type="pres">
      <dgm:prSet presAssocID="{D4995D7D-2FE9-4FCD-9E71-10C2E2054C71}" presName="node" presStyleLbl="node1" presStyleIdx="4" presStyleCnt="9">
        <dgm:presLayoutVars>
          <dgm:bulletEnabled val="1"/>
        </dgm:presLayoutVars>
      </dgm:prSet>
      <dgm:spPr/>
    </dgm:pt>
    <dgm:pt modelId="{BB8E46F0-54B9-4156-B237-59DD745DEA20}" type="pres">
      <dgm:prSet presAssocID="{2C084AC6-EBAE-4A9F-845C-B7BB3642FE79}" presName="sibTrans" presStyleCnt="0"/>
      <dgm:spPr/>
    </dgm:pt>
    <dgm:pt modelId="{D721B140-9505-4170-AA09-C7AA99394A92}" type="pres">
      <dgm:prSet presAssocID="{9D0B4731-6D82-4F27-88A5-2E5AF39C4766}" presName="node" presStyleLbl="node1" presStyleIdx="5" presStyleCnt="9">
        <dgm:presLayoutVars>
          <dgm:bulletEnabled val="1"/>
        </dgm:presLayoutVars>
      </dgm:prSet>
      <dgm:spPr/>
    </dgm:pt>
    <dgm:pt modelId="{FBD2DB27-8689-433C-9F57-1131A01365E6}" type="pres">
      <dgm:prSet presAssocID="{F4999184-779F-47FA-9B8A-8AF858E04CB3}" presName="sibTrans" presStyleCnt="0"/>
      <dgm:spPr/>
    </dgm:pt>
    <dgm:pt modelId="{07A52BC6-D4A6-476C-8BB4-B3E2B7916FEC}" type="pres">
      <dgm:prSet presAssocID="{DB82836B-BF4F-4C64-9C7E-18B28AF8E9B0}" presName="node" presStyleLbl="node1" presStyleIdx="6" presStyleCnt="9">
        <dgm:presLayoutVars>
          <dgm:bulletEnabled val="1"/>
        </dgm:presLayoutVars>
      </dgm:prSet>
      <dgm:spPr/>
    </dgm:pt>
    <dgm:pt modelId="{FDEBC9A0-2976-4DAE-B72B-0DD248DB644A}" type="pres">
      <dgm:prSet presAssocID="{A574FB2C-4350-4BDB-8AF7-529C93946218}" presName="sibTrans" presStyleCnt="0"/>
      <dgm:spPr/>
    </dgm:pt>
    <dgm:pt modelId="{8F47CF4E-C388-469E-88F1-52FC0BF3EA8A}" type="pres">
      <dgm:prSet presAssocID="{95BE57D8-11A7-45FD-A338-D9A77CA5F4DF}" presName="node" presStyleLbl="node1" presStyleIdx="7" presStyleCnt="9">
        <dgm:presLayoutVars>
          <dgm:bulletEnabled val="1"/>
        </dgm:presLayoutVars>
      </dgm:prSet>
      <dgm:spPr/>
    </dgm:pt>
    <dgm:pt modelId="{33CE006C-0B34-42CE-94C7-6F499A928890}" type="pres">
      <dgm:prSet presAssocID="{D90E31F2-7AE5-4E26-874C-E76F64FCD0FB}" presName="sibTrans" presStyleCnt="0"/>
      <dgm:spPr/>
    </dgm:pt>
    <dgm:pt modelId="{FF92C71F-155D-49B0-8D6A-5F1A1604B587}" type="pres">
      <dgm:prSet presAssocID="{BEA89281-5FDF-419B-A1D7-08ECDAEF3EAE}" presName="node" presStyleLbl="node1" presStyleIdx="8" presStyleCnt="9">
        <dgm:presLayoutVars>
          <dgm:bulletEnabled val="1"/>
        </dgm:presLayoutVars>
      </dgm:prSet>
      <dgm:spPr/>
    </dgm:pt>
  </dgm:ptLst>
  <dgm:cxnLst>
    <dgm:cxn modelId="{8C863D03-B279-4929-9188-DCCFE5E391F3}" srcId="{30F1B06B-289A-4BB6-8151-707BA73182C0}" destId="{DB82836B-BF4F-4C64-9C7E-18B28AF8E9B0}" srcOrd="6" destOrd="0" parTransId="{6AB51271-8776-4F12-8730-5CFB8E67C249}" sibTransId="{A574FB2C-4350-4BDB-8AF7-529C93946218}"/>
    <dgm:cxn modelId="{FA2E3509-F5C7-494A-9250-9E593104BFC3}" type="presOf" srcId="{D4995D7D-2FE9-4FCD-9E71-10C2E2054C71}" destId="{5A3A9D0F-7E54-4C15-8ABE-8252454AA6FC}" srcOrd="0" destOrd="0" presId="urn:microsoft.com/office/officeart/2005/8/layout/default"/>
    <dgm:cxn modelId="{B992A419-0038-43C6-9E55-48018CBD4BAA}" type="presOf" srcId="{DB82836B-BF4F-4C64-9C7E-18B28AF8E9B0}" destId="{07A52BC6-D4A6-476C-8BB4-B3E2B7916FEC}" srcOrd="0" destOrd="0" presId="urn:microsoft.com/office/officeart/2005/8/layout/default"/>
    <dgm:cxn modelId="{A8E06D33-132C-4DE3-BFC5-AFA20449EB5F}" srcId="{30F1B06B-289A-4BB6-8151-707BA73182C0}" destId="{95BE57D8-11A7-45FD-A338-D9A77CA5F4DF}" srcOrd="7" destOrd="0" parTransId="{ACA00131-C520-497D-8226-FB7E5722F038}" sibTransId="{D90E31F2-7AE5-4E26-874C-E76F64FCD0FB}"/>
    <dgm:cxn modelId="{F033FD34-CFF5-4BF7-9A54-1527B32D2A9B}" srcId="{30F1B06B-289A-4BB6-8151-707BA73182C0}" destId="{6CA3E786-E2FB-429E-949E-3B8A978F6CAF}" srcOrd="0" destOrd="0" parTransId="{7ECACAE4-CE36-415C-A964-639758C00001}" sibTransId="{7FFDCE4C-0AE4-4C39-BBC6-1FEEF5F6D7AE}"/>
    <dgm:cxn modelId="{575E7836-952A-4965-A205-6C68906D6D1F}" type="presOf" srcId="{76EB1079-4C1D-445B-B01D-7959C6158115}" destId="{5A720C6B-98DF-4BA7-88BD-EB93A94DD74E}" srcOrd="0" destOrd="0" presId="urn:microsoft.com/office/officeart/2005/8/layout/default"/>
    <dgm:cxn modelId="{7D132F5F-E806-4D06-87E0-14B35573B4D7}" srcId="{30F1B06B-289A-4BB6-8151-707BA73182C0}" destId="{09BC9A17-FD72-40C0-A3C2-B8BF5B60035D}" srcOrd="3" destOrd="0" parTransId="{2862DB3E-0143-429E-81D7-E14B107B417C}" sibTransId="{2146DAFF-8B85-4D75-8F42-78080271ACC6}"/>
    <dgm:cxn modelId="{98891C6E-1B9C-4021-BFE0-AAC6D7B74751}" srcId="{30F1B06B-289A-4BB6-8151-707BA73182C0}" destId="{9D0B4731-6D82-4F27-88A5-2E5AF39C4766}" srcOrd="5" destOrd="0" parTransId="{1EA0CCC2-386D-4E2F-8997-E8894B650C71}" sibTransId="{F4999184-779F-47FA-9B8A-8AF858E04CB3}"/>
    <dgm:cxn modelId="{3BC0FE76-7F91-4041-B3DD-3C94C84CCA57}" type="presOf" srcId="{9D0B4731-6D82-4F27-88A5-2E5AF39C4766}" destId="{D721B140-9505-4170-AA09-C7AA99394A92}" srcOrd="0" destOrd="0" presId="urn:microsoft.com/office/officeart/2005/8/layout/default"/>
    <dgm:cxn modelId="{42ABEB87-54FB-4EF3-A13A-68D0B1338582}" type="presOf" srcId="{30F1B06B-289A-4BB6-8151-707BA73182C0}" destId="{326F2188-8C5D-446D-AA24-C8AC29DAC708}" srcOrd="0" destOrd="0" presId="urn:microsoft.com/office/officeart/2005/8/layout/default"/>
    <dgm:cxn modelId="{886F408E-C928-49AD-95BB-63C537A5AAF3}" type="presOf" srcId="{90C7AC87-3B24-497F-B764-2E1845DFC237}" destId="{AC572B4C-0EC2-4ABE-9520-FEB0D7993030}" srcOrd="0" destOrd="0" presId="urn:microsoft.com/office/officeart/2005/8/layout/default"/>
    <dgm:cxn modelId="{34EFB296-D9B4-4984-85FB-E81ED66D6515}" type="presOf" srcId="{09BC9A17-FD72-40C0-A3C2-B8BF5B60035D}" destId="{06BDB0A0-DE47-404A-9B01-8DCCBC65859A}" srcOrd="0" destOrd="0" presId="urn:microsoft.com/office/officeart/2005/8/layout/default"/>
    <dgm:cxn modelId="{EF8750A8-62C2-41F3-9AB5-E79E9FA3D61A}" srcId="{30F1B06B-289A-4BB6-8151-707BA73182C0}" destId="{BEA89281-5FDF-419B-A1D7-08ECDAEF3EAE}" srcOrd="8" destOrd="0" parTransId="{758669C2-9B5E-415B-8541-D913112362AC}" sibTransId="{E9A98D9E-29D6-46C1-9350-42A9BA05F52F}"/>
    <dgm:cxn modelId="{7BDF99A8-FB61-4FAA-B7CB-67944CA5A295}" srcId="{30F1B06B-289A-4BB6-8151-707BA73182C0}" destId="{D4995D7D-2FE9-4FCD-9E71-10C2E2054C71}" srcOrd="4" destOrd="0" parTransId="{A0A0796F-76A2-4E8B-A39E-97CC942624CA}" sibTransId="{2C084AC6-EBAE-4A9F-845C-B7BB3642FE79}"/>
    <dgm:cxn modelId="{2D44E7AE-A198-4E82-AE99-34D9863E49AC}" type="presOf" srcId="{6CA3E786-E2FB-429E-949E-3B8A978F6CAF}" destId="{98AC02C1-EFB5-457B-81E4-B07D6E6885DA}" srcOrd="0" destOrd="0" presId="urn:microsoft.com/office/officeart/2005/8/layout/default"/>
    <dgm:cxn modelId="{A8EFB1B3-15E3-4620-AB16-3E4F087D1DBA}" srcId="{30F1B06B-289A-4BB6-8151-707BA73182C0}" destId="{90C7AC87-3B24-497F-B764-2E1845DFC237}" srcOrd="2" destOrd="0" parTransId="{8BD671CB-5B4A-4AC7-A44D-2F595FB9984D}" sibTransId="{CB7196B9-D33A-4718-B4EF-EF15461F190D}"/>
    <dgm:cxn modelId="{1FA7C0CF-62C7-4070-802C-AA1739BBAE4C}" srcId="{30F1B06B-289A-4BB6-8151-707BA73182C0}" destId="{76EB1079-4C1D-445B-B01D-7959C6158115}" srcOrd="1" destOrd="0" parTransId="{80E57E55-BDCE-46D5-A5AA-E225DD29F0B5}" sibTransId="{70070B69-3FF5-43AA-B88A-0E648D292804}"/>
    <dgm:cxn modelId="{08E22FE0-A5F6-4EA7-8B26-891853DF0E32}" type="presOf" srcId="{95BE57D8-11A7-45FD-A338-D9A77CA5F4DF}" destId="{8F47CF4E-C388-469E-88F1-52FC0BF3EA8A}" srcOrd="0" destOrd="0" presId="urn:microsoft.com/office/officeart/2005/8/layout/default"/>
    <dgm:cxn modelId="{D09C3CE5-A5E0-4700-8B27-37C398525446}" type="presOf" srcId="{BEA89281-5FDF-419B-A1D7-08ECDAEF3EAE}" destId="{FF92C71F-155D-49B0-8D6A-5F1A1604B587}" srcOrd="0" destOrd="0" presId="urn:microsoft.com/office/officeart/2005/8/layout/default"/>
    <dgm:cxn modelId="{42AD5139-737C-42BB-A19C-F6283C51ACC1}" type="presParOf" srcId="{326F2188-8C5D-446D-AA24-C8AC29DAC708}" destId="{98AC02C1-EFB5-457B-81E4-B07D6E6885DA}" srcOrd="0" destOrd="0" presId="urn:microsoft.com/office/officeart/2005/8/layout/default"/>
    <dgm:cxn modelId="{36DC35E4-451C-44F6-8B44-18229643D84C}" type="presParOf" srcId="{326F2188-8C5D-446D-AA24-C8AC29DAC708}" destId="{7CAF72ED-94A7-44E3-8F28-45A7098B5B20}" srcOrd="1" destOrd="0" presId="urn:microsoft.com/office/officeart/2005/8/layout/default"/>
    <dgm:cxn modelId="{5C2FD34C-6A9A-4CB4-9F0B-71443190673E}" type="presParOf" srcId="{326F2188-8C5D-446D-AA24-C8AC29DAC708}" destId="{5A720C6B-98DF-4BA7-88BD-EB93A94DD74E}" srcOrd="2" destOrd="0" presId="urn:microsoft.com/office/officeart/2005/8/layout/default"/>
    <dgm:cxn modelId="{ED164D13-F676-4930-BCB2-018A891E5D64}" type="presParOf" srcId="{326F2188-8C5D-446D-AA24-C8AC29DAC708}" destId="{12B00684-6E39-442C-8722-FDB919FB6A96}" srcOrd="3" destOrd="0" presId="urn:microsoft.com/office/officeart/2005/8/layout/default"/>
    <dgm:cxn modelId="{001FC343-AF80-409A-8804-1655A8B6A90E}" type="presParOf" srcId="{326F2188-8C5D-446D-AA24-C8AC29DAC708}" destId="{AC572B4C-0EC2-4ABE-9520-FEB0D7993030}" srcOrd="4" destOrd="0" presId="urn:microsoft.com/office/officeart/2005/8/layout/default"/>
    <dgm:cxn modelId="{A6EFAA3E-BF63-4F91-B121-E8D641BD3791}" type="presParOf" srcId="{326F2188-8C5D-446D-AA24-C8AC29DAC708}" destId="{B4BF9FE1-1695-4A9C-A3D1-10219DBA6075}" srcOrd="5" destOrd="0" presId="urn:microsoft.com/office/officeart/2005/8/layout/default"/>
    <dgm:cxn modelId="{4D39275B-CC9C-4489-BBD4-1FD80ADDC71C}" type="presParOf" srcId="{326F2188-8C5D-446D-AA24-C8AC29DAC708}" destId="{06BDB0A0-DE47-404A-9B01-8DCCBC65859A}" srcOrd="6" destOrd="0" presId="urn:microsoft.com/office/officeart/2005/8/layout/default"/>
    <dgm:cxn modelId="{CDE8247C-8B2A-499C-AC8F-2FBF0FE116F7}" type="presParOf" srcId="{326F2188-8C5D-446D-AA24-C8AC29DAC708}" destId="{DA958969-B5AF-47E6-9C85-7B4E73807945}" srcOrd="7" destOrd="0" presId="urn:microsoft.com/office/officeart/2005/8/layout/default"/>
    <dgm:cxn modelId="{E4811374-B29F-49B5-A212-228B86122015}" type="presParOf" srcId="{326F2188-8C5D-446D-AA24-C8AC29DAC708}" destId="{5A3A9D0F-7E54-4C15-8ABE-8252454AA6FC}" srcOrd="8" destOrd="0" presId="urn:microsoft.com/office/officeart/2005/8/layout/default"/>
    <dgm:cxn modelId="{42900A9B-98AB-47E1-A7CF-986EF9E30DEA}" type="presParOf" srcId="{326F2188-8C5D-446D-AA24-C8AC29DAC708}" destId="{BB8E46F0-54B9-4156-B237-59DD745DEA20}" srcOrd="9" destOrd="0" presId="urn:microsoft.com/office/officeart/2005/8/layout/default"/>
    <dgm:cxn modelId="{82E998E1-622A-40CE-AD88-DA4C2D1FFB5B}" type="presParOf" srcId="{326F2188-8C5D-446D-AA24-C8AC29DAC708}" destId="{D721B140-9505-4170-AA09-C7AA99394A92}" srcOrd="10" destOrd="0" presId="urn:microsoft.com/office/officeart/2005/8/layout/default"/>
    <dgm:cxn modelId="{787761F9-14BC-48AA-9302-700EB2A8BD0D}" type="presParOf" srcId="{326F2188-8C5D-446D-AA24-C8AC29DAC708}" destId="{FBD2DB27-8689-433C-9F57-1131A01365E6}" srcOrd="11" destOrd="0" presId="urn:microsoft.com/office/officeart/2005/8/layout/default"/>
    <dgm:cxn modelId="{82D08A82-7512-48DF-9F0F-2C5F56EE0B9F}" type="presParOf" srcId="{326F2188-8C5D-446D-AA24-C8AC29DAC708}" destId="{07A52BC6-D4A6-476C-8BB4-B3E2B7916FEC}" srcOrd="12" destOrd="0" presId="urn:microsoft.com/office/officeart/2005/8/layout/default"/>
    <dgm:cxn modelId="{0518F866-28E0-468D-96C6-EACBD708154E}" type="presParOf" srcId="{326F2188-8C5D-446D-AA24-C8AC29DAC708}" destId="{FDEBC9A0-2976-4DAE-B72B-0DD248DB644A}" srcOrd="13" destOrd="0" presId="urn:microsoft.com/office/officeart/2005/8/layout/default"/>
    <dgm:cxn modelId="{4CFA2D83-AD8D-4D4E-B081-A05F4A277FF6}" type="presParOf" srcId="{326F2188-8C5D-446D-AA24-C8AC29DAC708}" destId="{8F47CF4E-C388-469E-88F1-52FC0BF3EA8A}" srcOrd="14" destOrd="0" presId="urn:microsoft.com/office/officeart/2005/8/layout/default"/>
    <dgm:cxn modelId="{2E23D294-F6D7-4F66-BC85-1A557826B89C}" type="presParOf" srcId="{326F2188-8C5D-446D-AA24-C8AC29DAC708}" destId="{33CE006C-0B34-42CE-94C7-6F499A928890}" srcOrd="15" destOrd="0" presId="urn:microsoft.com/office/officeart/2005/8/layout/default"/>
    <dgm:cxn modelId="{AA702F82-DEEF-4E4B-A3E7-4B260C9DFA66}" type="presParOf" srcId="{326F2188-8C5D-446D-AA24-C8AC29DAC708}" destId="{FF92C71F-155D-49B0-8D6A-5F1A1604B587}"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C02C1-EFB5-457B-81E4-B07D6E6885DA}">
      <dsp:nvSpPr>
        <dsp:cNvPr id="0" name=""/>
        <dsp:cNvSpPr/>
      </dsp:nvSpPr>
      <dsp:spPr>
        <a:xfrm>
          <a:off x="45184" y="983"/>
          <a:ext cx="2318146" cy="139088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Font typeface="Wingdings" panose="05000000000000000000" pitchFamily="2" charset="2"/>
            <a:buNone/>
          </a:pPr>
          <a:r>
            <a:rPr lang="en-IN" sz="2800" kern="1200" dirty="0" err="1">
              <a:latin typeface="Times New Roman" panose="02020603050405020304" pitchFamily="18" charset="0"/>
              <a:cs typeface="Times New Roman" panose="02020603050405020304" pitchFamily="18" charset="0"/>
            </a:rPr>
            <a:t>LeNet</a:t>
          </a:r>
          <a:r>
            <a:rPr lang="en-IN" sz="2800" kern="1200" dirty="0">
              <a:latin typeface="Times New Roman" panose="02020603050405020304" pitchFamily="18" charset="0"/>
              <a:cs typeface="Times New Roman" panose="02020603050405020304" pitchFamily="18" charset="0"/>
            </a:rPr>
            <a:t> - 1990</a:t>
          </a:r>
        </a:p>
      </dsp:txBody>
      <dsp:txXfrm>
        <a:off x="45184" y="983"/>
        <a:ext cx="2318146" cy="1390888"/>
      </dsp:txXfrm>
    </dsp:sp>
    <dsp:sp modelId="{5A720C6B-98DF-4BA7-88BD-EB93A94DD74E}">
      <dsp:nvSpPr>
        <dsp:cNvPr id="0" name=""/>
        <dsp:cNvSpPr/>
      </dsp:nvSpPr>
      <dsp:spPr>
        <a:xfrm>
          <a:off x="2595145" y="983"/>
          <a:ext cx="2318146" cy="1390888"/>
        </a:xfrm>
        <a:prstGeom prst="rect">
          <a:avLst/>
        </a:prstGeom>
        <a:gradFill rotWithShape="0">
          <a:gsLst>
            <a:gs pos="0">
              <a:schemeClr val="accent3">
                <a:hueOff val="338825"/>
                <a:satOff val="12500"/>
                <a:lumOff val="-1838"/>
                <a:alphaOff val="0"/>
                <a:satMod val="103000"/>
                <a:lumMod val="102000"/>
                <a:tint val="94000"/>
              </a:schemeClr>
            </a:gs>
            <a:gs pos="50000">
              <a:schemeClr val="accent3">
                <a:hueOff val="338825"/>
                <a:satOff val="12500"/>
                <a:lumOff val="-1838"/>
                <a:alphaOff val="0"/>
                <a:satMod val="110000"/>
                <a:lumMod val="100000"/>
                <a:shade val="100000"/>
              </a:schemeClr>
            </a:gs>
            <a:gs pos="100000">
              <a:schemeClr val="accent3">
                <a:hueOff val="338825"/>
                <a:satOff val="12500"/>
                <a:lumOff val="-18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err="1">
              <a:latin typeface="Times New Roman" panose="02020603050405020304" pitchFamily="18" charset="0"/>
              <a:cs typeface="Times New Roman" panose="02020603050405020304" pitchFamily="18" charset="0"/>
            </a:rPr>
            <a:t>AlexNet</a:t>
          </a:r>
          <a:r>
            <a:rPr lang="en-IN" sz="2800" kern="1200" dirty="0">
              <a:latin typeface="Times New Roman" panose="02020603050405020304" pitchFamily="18" charset="0"/>
              <a:cs typeface="Times New Roman" panose="02020603050405020304" pitchFamily="18" charset="0"/>
            </a:rPr>
            <a:t> - 2012</a:t>
          </a:r>
        </a:p>
      </dsp:txBody>
      <dsp:txXfrm>
        <a:off x="2595145" y="983"/>
        <a:ext cx="2318146" cy="1390888"/>
      </dsp:txXfrm>
    </dsp:sp>
    <dsp:sp modelId="{AC572B4C-0EC2-4ABE-9520-FEB0D7993030}">
      <dsp:nvSpPr>
        <dsp:cNvPr id="0" name=""/>
        <dsp:cNvSpPr/>
      </dsp:nvSpPr>
      <dsp:spPr>
        <a:xfrm>
          <a:off x="5145107" y="983"/>
          <a:ext cx="2318146" cy="1390888"/>
        </a:xfrm>
        <a:prstGeom prst="rect">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err="1">
              <a:latin typeface="Times New Roman" panose="02020603050405020304" pitchFamily="18" charset="0"/>
              <a:cs typeface="Times New Roman" panose="02020603050405020304" pitchFamily="18" charset="0"/>
            </a:rPr>
            <a:t>ZFNet</a:t>
          </a:r>
          <a:r>
            <a:rPr lang="en-IN" sz="2800" kern="1200" dirty="0">
              <a:latin typeface="Times New Roman" panose="02020603050405020304" pitchFamily="18" charset="0"/>
              <a:cs typeface="Times New Roman" panose="02020603050405020304" pitchFamily="18" charset="0"/>
            </a:rPr>
            <a:t> - 2013</a:t>
          </a:r>
        </a:p>
      </dsp:txBody>
      <dsp:txXfrm>
        <a:off x="5145107" y="983"/>
        <a:ext cx="2318146" cy="1390888"/>
      </dsp:txXfrm>
    </dsp:sp>
    <dsp:sp modelId="{06BDB0A0-DE47-404A-9B01-8DCCBC65859A}">
      <dsp:nvSpPr>
        <dsp:cNvPr id="0" name=""/>
        <dsp:cNvSpPr/>
      </dsp:nvSpPr>
      <dsp:spPr>
        <a:xfrm>
          <a:off x="7695068" y="983"/>
          <a:ext cx="2318146" cy="1390888"/>
        </a:xfrm>
        <a:prstGeom prst="rect">
          <a:avLst/>
        </a:prstGeom>
        <a:gradFill rotWithShape="0">
          <a:gsLst>
            <a:gs pos="0">
              <a:schemeClr val="accent3">
                <a:hueOff val="1016475"/>
                <a:satOff val="37500"/>
                <a:lumOff val="-5515"/>
                <a:alphaOff val="0"/>
                <a:satMod val="103000"/>
                <a:lumMod val="102000"/>
                <a:tint val="94000"/>
              </a:schemeClr>
            </a:gs>
            <a:gs pos="50000">
              <a:schemeClr val="accent3">
                <a:hueOff val="1016475"/>
                <a:satOff val="37500"/>
                <a:lumOff val="-5515"/>
                <a:alphaOff val="0"/>
                <a:satMod val="110000"/>
                <a:lumMod val="100000"/>
                <a:shade val="100000"/>
              </a:schemeClr>
            </a:gs>
            <a:gs pos="100000">
              <a:schemeClr val="accent3">
                <a:hueOff val="1016475"/>
                <a:satOff val="37500"/>
                <a:lumOff val="-551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err="1">
              <a:latin typeface="Times New Roman" panose="02020603050405020304" pitchFamily="18" charset="0"/>
              <a:cs typeface="Times New Roman" panose="02020603050405020304" pitchFamily="18" charset="0"/>
            </a:rPr>
            <a:t>GoogLeNet</a:t>
          </a:r>
          <a:r>
            <a:rPr lang="en-IN" sz="2800" kern="1200" dirty="0">
              <a:latin typeface="Times New Roman" panose="02020603050405020304" pitchFamily="18" charset="0"/>
              <a:cs typeface="Times New Roman" panose="02020603050405020304" pitchFamily="18" charset="0"/>
            </a:rPr>
            <a:t> - 2014</a:t>
          </a:r>
        </a:p>
      </dsp:txBody>
      <dsp:txXfrm>
        <a:off x="7695068" y="983"/>
        <a:ext cx="2318146" cy="1390888"/>
      </dsp:txXfrm>
    </dsp:sp>
    <dsp:sp modelId="{5A3A9D0F-7E54-4C15-8ABE-8252454AA6FC}">
      <dsp:nvSpPr>
        <dsp:cNvPr id="0" name=""/>
        <dsp:cNvSpPr/>
      </dsp:nvSpPr>
      <dsp:spPr>
        <a:xfrm>
          <a:off x="45184" y="1623686"/>
          <a:ext cx="2318146" cy="1390888"/>
        </a:xfrm>
        <a:prstGeom prst="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err="1">
              <a:latin typeface="Times New Roman" panose="02020603050405020304" pitchFamily="18" charset="0"/>
              <a:cs typeface="Times New Roman" panose="02020603050405020304" pitchFamily="18" charset="0"/>
            </a:rPr>
            <a:t>VGGNet</a:t>
          </a:r>
          <a:r>
            <a:rPr lang="en-IN" sz="2800" kern="1200" dirty="0">
              <a:latin typeface="Times New Roman" panose="02020603050405020304" pitchFamily="18" charset="0"/>
              <a:cs typeface="Times New Roman" panose="02020603050405020304" pitchFamily="18" charset="0"/>
            </a:rPr>
            <a:t> - 2014</a:t>
          </a:r>
        </a:p>
      </dsp:txBody>
      <dsp:txXfrm>
        <a:off x="45184" y="1623686"/>
        <a:ext cx="2318146" cy="1390888"/>
      </dsp:txXfrm>
    </dsp:sp>
    <dsp:sp modelId="{D721B140-9505-4170-AA09-C7AA99394A92}">
      <dsp:nvSpPr>
        <dsp:cNvPr id="0" name=""/>
        <dsp:cNvSpPr/>
      </dsp:nvSpPr>
      <dsp:spPr>
        <a:xfrm>
          <a:off x="2595145" y="1623686"/>
          <a:ext cx="2318146" cy="1390888"/>
        </a:xfrm>
        <a:prstGeom prst="rect">
          <a:avLst/>
        </a:prstGeom>
        <a:gradFill rotWithShape="0">
          <a:gsLst>
            <a:gs pos="0">
              <a:schemeClr val="accent3">
                <a:hueOff val="1694124"/>
                <a:satOff val="62500"/>
                <a:lumOff val="-9191"/>
                <a:alphaOff val="0"/>
                <a:satMod val="103000"/>
                <a:lumMod val="102000"/>
                <a:tint val="94000"/>
              </a:schemeClr>
            </a:gs>
            <a:gs pos="50000">
              <a:schemeClr val="accent3">
                <a:hueOff val="1694124"/>
                <a:satOff val="62500"/>
                <a:lumOff val="-9191"/>
                <a:alphaOff val="0"/>
                <a:satMod val="110000"/>
                <a:lumMod val="100000"/>
                <a:shade val="100000"/>
              </a:schemeClr>
            </a:gs>
            <a:gs pos="100000">
              <a:schemeClr val="accent3">
                <a:hueOff val="1694124"/>
                <a:satOff val="62500"/>
                <a:lumOff val="-91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err="1">
              <a:latin typeface="Times New Roman" panose="02020603050405020304" pitchFamily="18" charset="0"/>
              <a:cs typeface="Times New Roman" panose="02020603050405020304" pitchFamily="18" charset="0"/>
            </a:rPr>
            <a:t>ResNet</a:t>
          </a:r>
          <a:r>
            <a:rPr lang="en-IN" sz="2800" kern="1200" dirty="0">
              <a:latin typeface="Times New Roman" panose="02020603050405020304" pitchFamily="18" charset="0"/>
              <a:cs typeface="Times New Roman" panose="02020603050405020304" pitchFamily="18" charset="0"/>
            </a:rPr>
            <a:t> - 2015</a:t>
          </a:r>
        </a:p>
      </dsp:txBody>
      <dsp:txXfrm>
        <a:off x="2595145" y="1623686"/>
        <a:ext cx="2318146" cy="1390888"/>
      </dsp:txXfrm>
    </dsp:sp>
    <dsp:sp modelId="{07A52BC6-D4A6-476C-8BB4-B3E2B7916FEC}">
      <dsp:nvSpPr>
        <dsp:cNvPr id="0" name=""/>
        <dsp:cNvSpPr/>
      </dsp:nvSpPr>
      <dsp:spPr>
        <a:xfrm>
          <a:off x="5145107" y="1623686"/>
          <a:ext cx="2318146" cy="1390888"/>
        </a:xfrm>
        <a:prstGeom prst="rect">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latin typeface="Times New Roman" panose="02020603050405020304" pitchFamily="18" charset="0"/>
              <a:cs typeface="Times New Roman" panose="02020603050405020304" pitchFamily="18" charset="0"/>
            </a:rPr>
            <a:t>Inception v3 - 2016</a:t>
          </a:r>
        </a:p>
      </dsp:txBody>
      <dsp:txXfrm>
        <a:off x="5145107" y="1623686"/>
        <a:ext cx="2318146" cy="1390888"/>
      </dsp:txXfrm>
    </dsp:sp>
    <dsp:sp modelId="{8F47CF4E-C388-469E-88F1-52FC0BF3EA8A}">
      <dsp:nvSpPr>
        <dsp:cNvPr id="0" name=""/>
        <dsp:cNvSpPr/>
      </dsp:nvSpPr>
      <dsp:spPr>
        <a:xfrm>
          <a:off x="7695068" y="1623686"/>
          <a:ext cx="2318146" cy="1390888"/>
        </a:xfrm>
        <a:prstGeom prst="rect">
          <a:avLst/>
        </a:prstGeom>
        <a:gradFill rotWithShape="0">
          <a:gsLst>
            <a:gs pos="0">
              <a:schemeClr val="accent3">
                <a:hueOff val="2371774"/>
                <a:satOff val="87500"/>
                <a:lumOff val="-12868"/>
                <a:alphaOff val="0"/>
                <a:satMod val="103000"/>
                <a:lumMod val="102000"/>
                <a:tint val="94000"/>
              </a:schemeClr>
            </a:gs>
            <a:gs pos="50000">
              <a:schemeClr val="accent3">
                <a:hueOff val="2371774"/>
                <a:satOff val="87500"/>
                <a:lumOff val="-12868"/>
                <a:alphaOff val="0"/>
                <a:satMod val="110000"/>
                <a:lumMod val="100000"/>
                <a:shade val="100000"/>
              </a:schemeClr>
            </a:gs>
            <a:gs pos="100000">
              <a:schemeClr val="accent3">
                <a:hueOff val="2371774"/>
                <a:satOff val="87500"/>
                <a:lumOff val="-128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err="1">
              <a:latin typeface="Times New Roman" panose="02020603050405020304" pitchFamily="18" charset="0"/>
              <a:cs typeface="Times New Roman" panose="02020603050405020304" pitchFamily="18" charset="0"/>
            </a:rPr>
            <a:t>MobileNet</a:t>
          </a:r>
          <a:r>
            <a:rPr lang="en-IN" sz="2800" kern="1200" dirty="0">
              <a:latin typeface="Times New Roman" panose="02020603050405020304" pitchFamily="18" charset="0"/>
              <a:cs typeface="Times New Roman" panose="02020603050405020304" pitchFamily="18" charset="0"/>
            </a:rPr>
            <a:t> – 2017</a:t>
          </a:r>
        </a:p>
      </dsp:txBody>
      <dsp:txXfrm>
        <a:off x="7695068" y="1623686"/>
        <a:ext cx="2318146" cy="1390888"/>
      </dsp:txXfrm>
    </dsp:sp>
    <dsp:sp modelId="{FF92C71F-155D-49B0-8D6A-5F1A1604B587}">
      <dsp:nvSpPr>
        <dsp:cNvPr id="0" name=""/>
        <dsp:cNvSpPr/>
      </dsp:nvSpPr>
      <dsp:spPr>
        <a:xfrm>
          <a:off x="3870126" y="3246389"/>
          <a:ext cx="2318146" cy="1390888"/>
        </a:xfrm>
        <a:prstGeom prst="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err="1">
              <a:latin typeface="Times New Roman" panose="02020603050405020304" pitchFamily="18" charset="0"/>
              <a:cs typeface="Times New Roman" panose="02020603050405020304" pitchFamily="18" charset="0"/>
            </a:rPr>
            <a:t>Squeezenet</a:t>
          </a:r>
          <a:r>
            <a:rPr lang="en-IN" sz="2800" kern="1200" dirty="0">
              <a:latin typeface="Times New Roman" panose="02020603050405020304" pitchFamily="18" charset="0"/>
              <a:cs typeface="Times New Roman" panose="02020603050405020304" pitchFamily="18" charset="0"/>
            </a:rPr>
            <a:t> - 2017</a:t>
          </a:r>
        </a:p>
      </dsp:txBody>
      <dsp:txXfrm>
        <a:off x="3870126" y="3246389"/>
        <a:ext cx="2318146" cy="13908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5A87A-D361-46F4-B88C-44DE6DD19A55}" type="datetimeFigureOut">
              <a:rPr lang="en-US" smtClean="0"/>
              <a:pPr/>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CB753-85B6-48DC-A222-18B3C19FFFF1}" type="slidenum">
              <a:rPr lang="en-US" smtClean="0"/>
              <a:pPr/>
              <a:t>‹#›</a:t>
            </a:fld>
            <a:endParaRPr lang="en-US"/>
          </a:p>
        </p:txBody>
      </p:sp>
    </p:spTree>
    <p:extLst>
      <p:ext uri="{BB962C8B-B14F-4D97-AF65-F5344CB8AC3E}">
        <p14:creationId xmlns:p14="http://schemas.microsoft.com/office/powerpoint/2010/main" val="3866913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4286e8c2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4286e8c2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79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74286e8c2e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74286e8c2e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174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74286e8c2e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74286e8c2e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950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3bf87a2c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3bf87a2c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527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75387dcbe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75387dcbe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707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75387dcbe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75387dcbe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863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75387dcbe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75387dcbe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35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75387dcbe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75387dcb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90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6696D1FC-CA04-41BC-B6BF-55071DF85369}"/>
              </a:ext>
            </a:extLst>
          </p:cNvPr>
          <p:cNvSpPr>
            <a:spLocks noGrp="1" noChangeArrowheads="1"/>
          </p:cNvSpPr>
          <p:nvPr>
            <p:ph type="sldNum" sz="quarter" idx="5"/>
          </p:nvPr>
        </p:nvSpPr>
        <p:spPr>
          <a:noFill/>
        </p:spPr>
        <p:txBody>
          <a:bodyP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fld id="{39787D97-F402-4E1C-A11A-04361720F2D5}" type="slidenum">
              <a:rPr kumimoji="1" lang="en-US" altLang="ko-KR" sz="1200" b="0" i="0" u="none" strike="noStrike" kern="1200" cap="none" spc="0" normalizeH="0" baseline="0" noProof="0">
                <a:ln>
                  <a:noFill/>
                </a:ln>
                <a:solidFill>
                  <a:prstClr val="black"/>
                </a:solidFill>
                <a:effectLst/>
                <a:uLnTx/>
                <a:uFillTx/>
                <a:latin typeface="굴림" panose="020B0600000101010101" pitchFamily="34" charset="-127"/>
                <a:ea typeface="굴림" panose="020B0600000101010101"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1" lang="en-US" altLang="ko-KR" sz="1200" b="0" i="0" u="none" strike="noStrike" kern="1200" cap="none" spc="0" normalizeH="0" baseline="0" noProof="0">
              <a:ln>
                <a:noFill/>
              </a:ln>
              <a:solidFill>
                <a:prstClr val="black"/>
              </a:solidFill>
              <a:effectLst/>
              <a:uLnTx/>
              <a:uFillTx/>
              <a:latin typeface="굴림" panose="020B0600000101010101" pitchFamily="34" charset="-127"/>
              <a:ea typeface="굴림" panose="020B0600000101010101" pitchFamily="34" charset="-127"/>
              <a:cs typeface="+mn-cs"/>
            </a:endParaRPr>
          </a:p>
        </p:txBody>
      </p:sp>
      <p:sp>
        <p:nvSpPr>
          <p:cNvPr id="17411" name="Rectangle 2">
            <a:extLst>
              <a:ext uri="{FF2B5EF4-FFF2-40B4-BE49-F238E27FC236}">
                <a16:creationId xmlns:a16="http://schemas.microsoft.com/office/drawing/2014/main" id="{C6FB0CF5-C606-47FD-AC51-0FDA27A72871}"/>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5476C0A3-D870-4B67-B5FE-74FC534B1F01}"/>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839406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75387dcbe0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75387dcbe0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843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75387dcbe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75387dcbe0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3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7428ae5b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7428ae5b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501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75387dcbe0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75387dcbe0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357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75d01aadd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75d01aadd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66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75c54bd77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75c54bd77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978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75c54bd77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75c54bd77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373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75c54bd77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75c54bd77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82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75c54bd77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75c54bd77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780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75c54bd7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75c54bd7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387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775d0296f377a7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6775d0296f377a7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695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775d0296f377a7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6775d0296f377a7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995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775d0296f377a76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6775d0296f377a7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176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7428ae5bb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7428ae5bb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084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6775d0296f377a7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6775d0296f377a7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926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75c54bd77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75c54bd77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619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6775d0296f377a76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6775d0296f377a76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87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6775d0296f377a76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6775d0296f377a76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410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6775d0296f377a76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6775d0296f377a76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51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6775d0296f377a76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6775d0296f377a76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780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74286e8c2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74286e8c2e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421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74286e8c2e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74286e8c2e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99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7428ae5bb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7428ae5bb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838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7428ae5bb2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7428ae5bb2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91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4286e8c2e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74286e8c2e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256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6696D1FC-CA04-41BC-B6BF-55071DF85369}"/>
              </a:ext>
            </a:extLst>
          </p:cNvPr>
          <p:cNvSpPr>
            <a:spLocks noGrp="1" noChangeArrowheads="1"/>
          </p:cNvSpPr>
          <p:nvPr>
            <p:ph type="sldNum" sz="quarter" idx="5"/>
          </p:nvPr>
        </p:nvSpPr>
        <p:spPr>
          <a:noFill/>
        </p:spPr>
        <p:txBody>
          <a:bodyP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fld id="{39787D97-F402-4E1C-A11A-04361720F2D5}" type="slidenum">
              <a:rPr kumimoji="1" lang="en-US" altLang="ko-KR" sz="1200" b="0" i="0" u="none" strike="noStrike" kern="1200" cap="none" spc="0" normalizeH="0" baseline="0" noProof="0">
                <a:ln>
                  <a:noFill/>
                </a:ln>
                <a:solidFill>
                  <a:prstClr val="black"/>
                </a:solidFill>
                <a:effectLst/>
                <a:uLnTx/>
                <a:uFillTx/>
                <a:latin typeface="굴림" panose="020B0600000101010101" pitchFamily="34" charset="-127"/>
                <a:ea typeface="굴림" panose="020B0600000101010101"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1" lang="en-US" altLang="ko-KR" sz="1200" b="0" i="0" u="none" strike="noStrike" kern="1200" cap="none" spc="0" normalizeH="0" baseline="0" noProof="0">
              <a:ln>
                <a:noFill/>
              </a:ln>
              <a:solidFill>
                <a:prstClr val="black"/>
              </a:solidFill>
              <a:effectLst/>
              <a:uLnTx/>
              <a:uFillTx/>
              <a:latin typeface="굴림" panose="020B0600000101010101" pitchFamily="34" charset="-127"/>
              <a:ea typeface="굴림" panose="020B0600000101010101" pitchFamily="34" charset="-127"/>
              <a:cs typeface="+mn-cs"/>
            </a:endParaRPr>
          </a:p>
        </p:txBody>
      </p:sp>
      <p:sp>
        <p:nvSpPr>
          <p:cNvPr id="17411" name="Rectangle 2">
            <a:extLst>
              <a:ext uri="{FF2B5EF4-FFF2-40B4-BE49-F238E27FC236}">
                <a16:creationId xmlns:a16="http://schemas.microsoft.com/office/drawing/2014/main" id="{C6FB0CF5-C606-47FD-AC51-0FDA27A72871}"/>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5476C0A3-D870-4B67-B5FE-74FC534B1F01}"/>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534976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F781A8F-0BAC-4706-B406-CB140090E663}" type="datetime1">
              <a:rPr lang="en-US" smtClean="0"/>
              <a:t>8/30/2023</a:t>
            </a:fld>
            <a:endParaRPr lang="en-US"/>
          </a:p>
        </p:txBody>
      </p:sp>
      <p:sp>
        <p:nvSpPr>
          <p:cNvPr id="5" name="Footer Placeholder 4"/>
          <p:cNvSpPr>
            <a:spLocks noGrp="1"/>
          </p:cNvSpPr>
          <p:nvPr>
            <p:ph type="ftr" sz="quarter" idx="11"/>
          </p:nvPr>
        </p:nvSpPr>
        <p:spPr/>
        <p:txBody>
          <a:bodyPr/>
          <a:lstStyle/>
          <a:p>
            <a:r>
              <a:rPr lang="en-US"/>
              <a:t>leadingindia.ai A Nationawide AI Skilling and Research Initiative</a:t>
            </a:r>
          </a:p>
        </p:txBody>
      </p:sp>
      <p:sp>
        <p:nvSpPr>
          <p:cNvPr id="6" name="Slide Number Placeholder 5"/>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1096147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7A649E-BAFB-4D53-AD35-2969834BDB32}" type="datetime1">
              <a:rPr lang="en-US" smtClean="0"/>
              <a:t>8/30/2023</a:t>
            </a:fld>
            <a:endParaRPr lang="en-US"/>
          </a:p>
        </p:txBody>
      </p:sp>
      <p:sp>
        <p:nvSpPr>
          <p:cNvPr id="5" name="Footer Placeholder 4"/>
          <p:cNvSpPr>
            <a:spLocks noGrp="1"/>
          </p:cNvSpPr>
          <p:nvPr>
            <p:ph type="ftr" sz="quarter" idx="11"/>
          </p:nvPr>
        </p:nvSpPr>
        <p:spPr/>
        <p:txBody>
          <a:bodyPr/>
          <a:lstStyle/>
          <a:p>
            <a:r>
              <a:rPr lang="en-US"/>
              <a:t>leadingindia.ai A Nationawide AI Skilling and Research Initiative</a:t>
            </a:r>
          </a:p>
        </p:txBody>
      </p:sp>
      <p:sp>
        <p:nvSpPr>
          <p:cNvPr id="6" name="Slide Number Placeholder 5"/>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60650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B31A890-AB65-4F98-90AB-2855829A65B3}" type="datetime1">
              <a:rPr lang="en-US" smtClean="0"/>
              <a:t>8/30/2023</a:t>
            </a:fld>
            <a:endParaRPr lang="en-US"/>
          </a:p>
        </p:txBody>
      </p:sp>
      <p:sp>
        <p:nvSpPr>
          <p:cNvPr id="5" name="Footer Placeholder 4"/>
          <p:cNvSpPr>
            <a:spLocks noGrp="1"/>
          </p:cNvSpPr>
          <p:nvPr>
            <p:ph type="ftr" sz="quarter" idx="11"/>
          </p:nvPr>
        </p:nvSpPr>
        <p:spPr/>
        <p:txBody>
          <a:bodyPr/>
          <a:lstStyle/>
          <a:p>
            <a:r>
              <a:rPr lang="en-US"/>
              <a:t>leadingindia.ai A Nationawide AI Skilling and Research Initiative</a:t>
            </a:r>
          </a:p>
        </p:txBody>
      </p:sp>
      <p:sp>
        <p:nvSpPr>
          <p:cNvPr id="6" name="Slide Number Placeholder 5"/>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807497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54" name="Google Shape;54;p4"/>
          <p:cNvSpPr txBox="1">
            <a:spLocks noGrp="1"/>
          </p:cNvSpPr>
          <p:nvPr>
            <p:ph type="body" idx="1"/>
          </p:nvPr>
        </p:nvSpPr>
        <p:spPr>
          <a:xfrm>
            <a:off x="1092200" y="2654300"/>
            <a:ext cx="100076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81143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1DCCBB2-3D20-483D-81BF-7AA9E770C1E1}" type="datetime1">
              <a:rPr lang="en-US" smtClean="0"/>
              <a:t>8/30/2023</a:t>
            </a:fld>
            <a:endParaRPr lang="en-US"/>
          </a:p>
        </p:txBody>
      </p:sp>
      <p:sp>
        <p:nvSpPr>
          <p:cNvPr id="5" name="Footer Placeholder 4"/>
          <p:cNvSpPr>
            <a:spLocks noGrp="1"/>
          </p:cNvSpPr>
          <p:nvPr>
            <p:ph type="ftr" sz="quarter" idx="11"/>
          </p:nvPr>
        </p:nvSpPr>
        <p:spPr/>
        <p:txBody>
          <a:bodyPr/>
          <a:lstStyle/>
          <a:p>
            <a:r>
              <a:rPr lang="en-US"/>
              <a:t>leadingindia.ai A Nationawide AI Skilling and Research Initiative</a:t>
            </a:r>
          </a:p>
        </p:txBody>
      </p:sp>
      <p:sp>
        <p:nvSpPr>
          <p:cNvPr id="6" name="Slide Number Placeholder 5"/>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719827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7270E3-3B4A-4D7A-82BD-4A588220ACAA}" type="datetime1">
              <a:rPr lang="en-US" smtClean="0"/>
              <a:t>8/30/2023</a:t>
            </a:fld>
            <a:endParaRPr lang="en-US"/>
          </a:p>
        </p:txBody>
      </p:sp>
      <p:sp>
        <p:nvSpPr>
          <p:cNvPr id="5" name="Footer Placeholder 4"/>
          <p:cNvSpPr>
            <a:spLocks noGrp="1"/>
          </p:cNvSpPr>
          <p:nvPr>
            <p:ph type="ftr" sz="quarter" idx="11"/>
          </p:nvPr>
        </p:nvSpPr>
        <p:spPr/>
        <p:txBody>
          <a:bodyPr/>
          <a:lstStyle/>
          <a:p>
            <a:r>
              <a:rPr lang="en-US"/>
              <a:t>leadingindia.ai A Nationawide AI Skilling and Research Initiative</a:t>
            </a:r>
          </a:p>
        </p:txBody>
      </p:sp>
      <p:sp>
        <p:nvSpPr>
          <p:cNvPr id="6" name="Slide Number Placeholder 5"/>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1260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A442EE0-1FCD-48E1-A5F6-2E3B069D6DA4}" type="datetime1">
              <a:rPr lang="en-US" smtClean="0"/>
              <a:t>8/30/2023</a:t>
            </a:fld>
            <a:endParaRPr lang="en-US"/>
          </a:p>
        </p:txBody>
      </p:sp>
      <p:sp>
        <p:nvSpPr>
          <p:cNvPr id="6" name="Footer Placeholder 5"/>
          <p:cNvSpPr>
            <a:spLocks noGrp="1"/>
          </p:cNvSpPr>
          <p:nvPr>
            <p:ph type="ftr" sz="quarter" idx="11"/>
          </p:nvPr>
        </p:nvSpPr>
        <p:spPr/>
        <p:txBody>
          <a:bodyPr/>
          <a:lstStyle/>
          <a:p>
            <a:r>
              <a:rPr lang="en-US"/>
              <a:t>leadingindia.ai A Nationawide AI Skilling and Research Initiative</a:t>
            </a:r>
          </a:p>
        </p:txBody>
      </p:sp>
      <p:sp>
        <p:nvSpPr>
          <p:cNvPr id="7" name="Slide Number Placeholder 6"/>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2307259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D4A6EE1-2314-402A-A829-FD51E389BFD1}" type="datetime1">
              <a:rPr lang="en-US" smtClean="0"/>
              <a:t>8/30/2023</a:t>
            </a:fld>
            <a:endParaRPr lang="en-US"/>
          </a:p>
        </p:txBody>
      </p:sp>
      <p:sp>
        <p:nvSpPr>
          <p:cNvPr id="8" name="Footer Placeholder 7"/>
          <p:cNvSpPr>
            <a:spLocks noGrp="1"/>
          </p:cNvSpPr>
          <p:nvPr>
            <p:ph type="ftr" sz="quarter" idx="11"/>
          </p:nvPr>
        </p:nvSpPr>
        <p:spPr/>
        <p:txBody>
          <a:bodyPr/>
          <a:lstStyle/>
          <a:p>
            <a:r>
              <a:rPr lang="en-US"/>
              <a:t>leadingindia.ai A Nationawide AI Skilling and Research Initiative</a:t>
            </a:r>
          </a:p>
        </p:txBody>
      </p:sp>
      <p:sp>
        <p:nvSpPr>
          <p:cNvPr id="9" name="Slide Number Placeholder 8"/>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334233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428A825-8879-45A5-9DB3-2E8ABEA1D603}" type="datetime1">
              <a:rPr lang="en-US" smtClean="0"/>
              <a:t>8/30/2023</a:t>
            </a:fld>
            <a:endParaRPr lang="en-US"/>
          </a:p>
        </p:txBody>
      </p:sp>
      <p:sp>
        <p:nvSpPr>
          <p:cNvPr id="4" name="Footer Placeholder 3"/>
          <p:cNvSpPr>
            <a:spLocks noGrp="1"/>
          </p:cNvSpPr>
          <p:nvPr>
            <p:ph type="ftr" sz="quarter" idx="11"/>
          </p:nvPr>
        </p:nvSpPr>
        <p:spPr/>
        <p:txBody>
          <a:bodyPr/>
          <a:lstStyle/>
          <a:p>
            <a:r>
              <a:rPr lang="en-US"/>
              <a:t>leadingindia.ai A Nationawide AI Skilling and Research Initiative</a:t>
            </a:r>
          </a:p>
        </p:txBody>
      </p:sp>
      <p:sp>
        <p:nvSpPr>
          <p:cNvPr id="5" name="Slide Number Placeholder 4"/>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2188279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89A8E-1AD4-4D4A-99A5-33E1EC1E0CF1}" type="datetime1">
              <a:rPr lang="en-US" smtClean="0"/>
              <a:t>8/30/2023</a:t>
            </a:fld>
            <a:endParaRPr lang="en-US"/>
          </a:p>
        </p:txBody>
      </p:sp>
      <p:sp>
        <p:nvSpPr>
          <p:cNvPr id="3" name="Footer Placeholder 2"/>
          <p:cNvSpPr>
            <a:spLocks noGrp="1"/>
          </p:cNvSpPr>
          <p:nvPr>
            <p:ph type="ftr" sz="quarter" idx="11"/>
          </p:nvPr>
        </p:nvSpPr>
        <p:spPr/>
        <p:txBody>
          <a:bodyPr/>
          <a:lstStyle/>
          <a:p>
            <a:r>
              <a:rPr lang="en-US"/>
              <a:t>leadingindia.ai A Nationawide AI Skilling and Research Initiative</a:t>
            </a:r>
          </a:p>
        </p:txBody>
      </p:sp>
      <p:sp>
        <p:nvSpPr>
          <p:cNvPr id="4" name="Slide Number Placeholder 3"/>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327824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02B35C-4FF5-4995-97C9-A8749F6393E6}" type="datetime1">
              <a:rPr lang="en-US" smtClean="0"/>
              <a:t>8/30/2023</a:t>
            </a:fld>
            <a:endParaRPr lang="en-US"/>
          </a:p>
        </p:txBody>
      </p:sp>
      <p:sp>
        <p:nvSpPr>
          <p:cNvPr id="6" name="Footer Placeholder 5"/>
          <p:cNvSpPr>
            <a:spLocks noGrp="1"/>
          </p:cNvSpPr>
          <p:nvPr>
            <p:ph type="ftr" sz="quarter" idx="11"/>
          </p:nvPr>
        </p:nvSpPr>
        <p:spPr/>
        <p:txBody>
          <a:bodyPr/>
          <a:lstStyle/>
          <a:p>
            <a:r>
              <a:rPr lang="en-US"/>
              <a:t>leadingindia.ai A Nationawide AI Skilling and Research Initiative</a:t>
            </a:r>
          </a:p>
        </p:txBody>
      </p:sp>
      <p:sp>
        <p:nvSpPr>
          <p:cNvPr id="7" name="Slide Number Placeholder 6"/>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155382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14B5C-0E69-4A0C-BB1E-FE2BD613EC88}" type="datetime1">
              <a:rPr lang="en-US" smtClean="0"/>
              <a:t>8/30/2023</a:t>
            </a:fld>
            <a:endParaRPr lang="en-US"/>
          </a:p>
        </p:txBody>
      </p:sp>
      <p:sp>
        <p:nvSpPr>
          <p:cNvPr id="6" name="Footer Placeholder 5"/>
          <p:cNvSpPr>
            <a:spLocks noGrp="1"/>
          </p:cNvSpPr>
          <p:nvPr>
            <p:ph type="ftr" sz="quarter" idx="11"/>
          </p:nvPr>
        </p:nvSpPr>
        <p:spPr/>
        <p:txBody>
          <a:bodyPr/>
          <a:lstStyle/>
          <a:p>
            <a:r>
              <a:rPr lang="en-US"/>
              <a:t>leadingindia.ai A Nationawide AI Skilling and Research Initiative</a:t>
            </a:r>
          </a:p>
        </p:txBody>
      </p:sp>
      <p:sp>
        <p:nvSpPr>
          <p:cNvPr id="7" name="Slide Number Placeholder 6"/>
          <p:cNvSpPr>
            <a:spLocks noGrp="1"/>
          </p:cNvSpPr>
          <p:nvPr>
            <p:ph type="sldNum" sz="quarter" idx="12"/>
          </p:nvPr>
        </p:nvSpPr>
        <p:spPr/>
        <p:txBody>
          <a:bodyPr/>
          <a:lstStyle/>
          <a:p>
            <a:fld id="{B642A835-42B0-4300-9971-90BF2248F97D}" type="slidenum">
              <a:rPr lang="en-US" smtClean="0"/>
              <a:pPr/>
              <a:t>‹#›</a:t>
            </a:fld>
            <a:endParaRPr lang="en-US"/>
          </a:p>
        </p:txBody>
      </p:sp>
    </p:spTree>
    <p:extLst>
      <p:ext uri="{BB962C8B-B14F-4D97-AF65-F5344CB8AC3E}">
        <p14:creationId xmlns:p14="http://schemas.microsoft.com/office/powerpoint/2010/main" val="1099354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D6E02-4F2D-4950-B02C-CE42585197F5}" type="datetime1">
              <a:rPr lang="en-US" smtClean="0"/>
              <a:t>8/30/2023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leadingindia.ai A Nationawide AI Skilling and Research Initiative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2A835-42B0-4300-9971-90BF2248F97D}" type="slidenum">
              <a:rPr lang="en-US" smtClean="0"/>
              <a:pPr/>
              <a:t>‹#›</a:t>
            </a:fld>
            <a:endParaRPr lang="en-US"/>
          </a:p>
        </p:txBody>
      </p:sp>
    </p:spTree>
    <p:extLst>
      <p:ext uri="{BB962C8B-B14F-4D97-AF65-F5344CB8AC3E}">
        <p14:creationId xmlns:p14="http://schemas.microsoft.com/office/powerpoint/2010/main" val="226578355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0.xml" /><Relationship Id="rId1" Type="http://schemas.openxmlformats.org/officeDocument/2006/relationships/slideLayout" Target="../slideLayouts/slideLayout12.xml" /></Relationships>
</file>

<file path=ppt/slides/_rels/slide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9.jpeg" /><Relationship Id="rId7" Type="http://schemas.openxmlformats.org/officeDocument/2006/relationships/image" Target="../media/image13.png" /><Relationship Id="rId2" Type="http://schemas.openxmlformats.org/officeDocument/2006/relationships/image" Target="../media/image8.png" /><Relationship Id="rId1" Type="http://schemas.openxmlformats.org/officeDocument/2006/relationships/slideLayout" Target="../slideLayouts/slideLayout7.xml"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image" Target="../media/image10.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2.xml" /></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6.png" /></Relationships>
</file>

<file path=ppt/slides/_rels/slide21.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12.xml" /><Relationship Id="rId1" Type="http://schemas.openxmlformats.org/officeDocument/2006/relationships/slideLayout" Target="../slideLayouts/slideLayout1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2.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5.xml"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6.xml" /><Relationship Id="rId1" Type="http://schemas.openxmlformats.org/officeDocument/2006/relationships/slideLayout" Target="../slideLayouts/slideLayout12.xml" /><Relationship Id="rId4" Type="http://schemas.openxmlformats.org/officeDocument/2006/relationships/image" Target="../media/image20.png"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3" Type="http://schemas.openxmlformats.org/officeDocument/2006/relationships/image" Target="../media/image250.png" /><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3" Type="http://schemas.openxmlformats.org/officeDocument/2006/relationships/image" Target="../media/image250.png" /><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50.xml.rels><?xml version="1.0" encoding="UTF-8" standalone="yes"?>
<Relationships xmlns="http://schemas.openxmlformats.org/package/2006/relationships"><Relationship Id="rId3" Type="http://schemas.openxmlformats.org/officeDocument/2006/relationships/image" Target="../media/image250.png" /><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3" Type="http://schemas.openxmlformats.org/officeDocument/2006/relationships/image" Target="../media/image250.png" /><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35.png" /><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5.xml" /><Relationship Id="rId1" Type="http://schemas.openxmlformats.org/officeDocument/2006/relationships/slideLayout" Target="../slideLayouts/slideLayout1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4.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18.xml" /><Relationship Id="rId1" Type="http://schemas.openxmlformats.org/officeDocument/2006/relationships/slideLayout" Target="../slideLayouts/slideLayout12.xml" /></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66.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7.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12.xm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12.xml" /></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12.xml" /></Relationships>
</file>

<file path=ppt/slides/_rels/slide7.xml.rels><?xml version="1.0" encoding="UTF-8" standalone="yes"?>
<Relationships xmlns="http://schemas.openxmlformats.org/package/2006/relationships"><Relationship Id="rId3" Type="http://schemas.openxmlformats.org/officeDocument/2006/relationships/hyperlink" Target="https://www.merl.com/publications/docs/TR2004-043.pdf" TargetMode="External" /><Relationship Id="rId2" Type="http://schemas.openxmlformats.org/officeDocument/2006/relationships/notesSlide" Target="../notesSlides/notesSlide6.xml" /><Relationship Id="rId1" Type="http://schemas.openxmlformats.org/officeDocument/2006/relationships/slideLayout" Target="../slideLayouts/slideLayout12.xml" /></Relationships>
</file>

<file path=ppt/slides/_rels/slide70.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22.xml" /><Relationship Id="rId1" Type="http://schemas.openxmlformats.org/officeDocument/2006/relationships/slideLayout" Target="../slideLayouts/slideLayout12.xml" /></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12.xml" /></Relationships>
</file>

<file path=ppt/slides/_rels/slide72.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24.xml" /><Relationship Id="rId1" Type="http://schemas.openxmlformats.org/officeDocument/2006/relationships/slideLayout" Target="../slideLayouts/slideLayout12.xml" /></Relationships>
</file>

<file path=ppt/slides/_rels/slide73.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12.xml" /></Relationships>
</file>

<file path=ppt/slides/_rels/slide75.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notesSlide" Target="../notesSlides/notesSlide27.xml" /><Relationship Id="rId1" Type="http://schemas.openxmlformats.org/officeDocument/2006/relationships/slideLayout" Target="../slideLayouts/slideLayout12.xml" /></Relationships>
</file>

<file path=ppt/slides/_rels/slide76.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28.xml" /><Relationship Id="rId1" Type="http://schemas.openxmlformats.org/officeDocument/2006/relationships/slideLayout" Target="../slideLayouts/slideLayout12.xml" /></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12.xml" /></Relationships>
</file>

<file path=ppt/slides/_rels/slide78.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30.xml" /><Relationship Id="rId1" Type="http://schemas.openxmlformats.org/officeDocument/2006/relationships/slideLayout" Target="../slideLayouts/slideLayout12.xml" /></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12.xml" /></Relationships>
</file>

<file path=ppt/slides/_rels/slide8.xml.rels><?xml version="1.0" encoding="UTF-8" standalone="yes"?>
<Relationships xmlns="http://schemas.openxmlformats.org/package/2006/relationships"><Relationship Id="rId3" Type="http://schemas.openxmlformats.org/officeDocument/2006/relationships/hyperlink" Target="https://image-net.org/challenges/LSVRC/" TargetMode="External" /><Relationship Id="rId2" Type="http://schemas.openxmlformats.org/officeDocument/2006/relationships/notesSlide" Target="../notesSlides/notesSlide7.xml" /><Relationship Id="rId1" Type="http://schemas.openxmlformats.org/officeDocument/2006/relationships/slideLayout" Target="../slideLayouts/slideLayout12.xml" /></Relationships>
</file>

<file path=ppt/slides/_rels/slide80.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32.xml" /><Relationship Id="rId1" Type="http://schemas.openxmlformats.org/officeDocument/2006/relationships/slideLayout" Target="../slideLayouts/slideLayout12.xml" /></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12.xml" /></Relationships>
</file>

<file path=ppt/slides/_rels/slide82.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12.xml" /></Relationships>
</file>

<file path=ppt/slides/_rels/slide83.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34.xml" /><Relationship Id="rId1" Type="http://schemas.openxmlformats.org/officeDocument/2006/relationships/slideLayout" Target="../slideLayouts/slideLayout12.xml" /><Relationship Id="rId4" Type="http://schemas.openxmlformats.org/officeDocument/2006/relationships/image" Target="../media/image54.png" /></Relationships>
</file>

<file path=ppt/slides/_rels/slide84.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631A-C5D4-4F85-B5C9-E6A22D2B5296}"/>
              </a:ext>
            </a:extLst>
          </p:cNvPr>
          <p:cNvSpPr>
            <a:spLocks noGrp="1"/>
          </p:cNvSpPr>
          <p:nvPr>
            <p:ph type="ctrTitle"/>
          </p:nvPr>
        </p:nvSpPr>
        <p:spPr>
          <a:xfrm>
            <a:off x="1019175" y="1122363"/>
            <a:ext cx="9648825" cy="2387600"/>
          </a:xfrm>
        </p:spPr>
        <p:txBody>
          <a:bodyPr/>
          <a:lstStyle/>
          <a:p>
            <a:r>
              <a:rPr lang="en-US" b="1" dirty="0">
                <a:solidFill>
                  <a:schemeClr val="accent5">
                    <a:lumMod val="50000"/>
                  </a:schemeClr>
                </a:solidFill>
                <a:latin typeface="Times New Roman" panose="02020603050405020304" pitchFamily="18" charset="0"/>
                <a:cs typeface="Times New Roman" panose="02020603050405020304" pitchFamily="18" charset="0"/>
              </a:rPr>
              <a:t>Convolutional Neural Networks</a:t>
            </a:r>
          </a:p>
        </p:txBody>
      </p:sp>
      <p:sp>
        <p:nvSpPr>
          <p:cNvPr id="5" name="TextBox 4"/>
          <p:cNvSpPr txBox="1"/>
          <p:nvPr/>
        </p:nvSpPr>
        <p:spPr>
          <a:xfrm>
            <a:off x="6731000" y="4419600"/>
            <a:ext cx="4445000" cy="1569660"/>
          </a:xfrm>
          <a:prstGeom prst="rect">
            <a:avLst/>
          </a:prstGeom>
          <a:noFill/>
        </p:spPr>
        <p:txBody>
          <a:bodyPr wrap="square" rtlCol="0">
            <a:spAutoFit/>
          </a:bodyPr>
          <a:lstStyle/>
          <a:p>
            <a:pPr algn="ctr"/>
            <a:r>
              <a:rPr lang="en-US" sz="2400" b="1" dirty="0">
                <a:solidFill>
                  <a:srgbClr val="C00000"/>
                </a:solidFill>
              </a:rPr>
              <a:t>S.Mohana Saranya</a:t>
            </a:r>
          </a:p>
          <a:p>
            <a:pPr algn="ctr"/>
            <a:r>
              <a:rPr lang="en-US" sz="2400" b="1" dirty="0">
                <a:solidFill>
                  <a:schemeClr val="accent1">
                    <a:lumMod val="50000"/>
                  </a:schemeClr>
                </a:solidFill>
              </a:rPr>
              <a:t>Assistant  Professor</a:t>
            </a:r>
          </a:p>
          <a:p>
            <a:pPr algn="ctr"/>
            <a:r>
              <a:rPr lang="en-US" sz="2400" b="1" dirty="0">
                <a:solidFill>
                  <a:schemeClr val="accent1">
                    <a:lumMod val="50000"/>
                  </a:schemeClr>
                </a:solidFill>
              </a:rPr>
              <a:t>Computer Science &amp; Engineering</a:t>
            </a:r>
          </a:p>
          <a:p>
            <a:pPr algn="ctr"/>
            <a:r>
              <a:rPr lang="en-US" sz="2400" b="1" dirty="0">
                <a:solidFill>
                  <a:schemeClr val="accent1">
                    <a:lumMod val="50000"/>
                  </a:schemeClr>
                </a:solidFill>
              </a:rPr>
              <a:t>Kongu Engineering College</a:t>
            </a:r>
          </a:p>
        </p:txBody>
      </p:sp>
    </p:spTree>
    <p:extLst>
      <p:ext uri="{BB962C8B-B14F-4D97-AF65-F5344CB8AC3E}">
        <p14:creationId xmlns:p14="http://schemas.microsoft.com/office/powerpoint/2010/main" val="1640622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a:extLst>
              <a:ext uri="{FF2B5EF4-FFF2-40B4-BE49-F238E27FC236}">
                <a16:creationId xmlns:a16="http://schemas.microsoft.com/office/drawing/2014/main" id="{B3545F7C-8C6F-49BC-AA37-17502C7FE868}"/>
              </a:ext>
            </a:extLst>
          </p:cNvPr>
          <p:cNvSpPr>
            <a:spLocks noGrp="1" noChangeArrowheads="1"/>
          </p:cNvSpPr>
          <p:nvPr>
            <p:ph type="title"/>
          </p:nvPr>
        </p:nvSpPr>
        <p:spPr>
          <a:xfrm>
            <a:off x="1981200" y="381000"/>
            <a:ext cx="8077200" cy="609600"/>
          </a:xfrm>
        </p:spPr>
        <p:txBody>
          <a:bodyPr>
            <a:normAutofit fontScale="90000"/>
          </a:bodyPr>
          <a:lstStyle/>
          <a:p>
            <a:pPr eaLnBrk="1" hangingPunct="1"/>
            <a:br>
              <a:rPr kumimoji="0" lang="en-GB" altLang="ko-KR" dirty="0"/>
            </a:br>
            <a:r>
              <a:rPr lang="en-GB" altLang="ko-KR" b="1" dirty="0">
                <a:solidFill>
                  <a:schemeClr val="accent1">
                    <a:lumMod val="75000"/>
                  </a:schemeClr>
                </a:solidFill>
              </a:rPr>
              <a:t>     </a:t>
            </a:r>
            <a:r>
              <a:rPr kumimoji="0" lang="en-GB" altLang="ko-KR" b="1" dirty="0">
                <a:solidFill>
                  <a:schemeClr val="accent1">
                    <a:lumMod val="75000"/>
                  </a:schemeClr>
                </a:solidFill>
              </a:rPr>
              <a:t>Even a simple 16x16 image</a:t>
            </a:r>
            <a:br>
              <a:rPr kumimoji="0" lang="en-GB" altLang="ko-KR" b="1" dirty="0">
                <a:solidFill>
                  <a:schemeClr val="accent1">
                    <a:lumMod val="75000"/>
                  </a:schemeClr>
                </a:solidFill>
              </a:rPr>
            </a:br>
            <a:endParaRPr kumimoji="0" lang="en-GB" altLang="ko-KR" b="1" dirty="0">
              <a:solidFill>
                <a:schemeClr val="accent1">
                  <a:lumMod val="75000"/>
                </a:schemeClr>
              </a:solidFill>
            </a:endParaRPr>
          </a:p>
        </p:txBody>
      </p:sp>
      <p:sp>
        <p:nvSpPr>
          <p:cNvPr id="16387" name="Rectangle 2">
            <a:extLst>
              <a:ext uri="{FF2B5EF4-FFF2-40B4-BE49-F238E27FC236}">
                <a16:creationId xmlns:a16="http://schemas.microsoft.com/office/drawing/2014/main" id="{DC5F04CE-BEF6-4AB4-8ECD-7C93B359F7CD}"/>
              </a:ext>
            </a:extLst>
          </p:cNvPr>
          <p:cNvSpPr>
            <a:spLocks noGrp="1" noChangeArrowheads="1"/>
          </p:cNvSpPr>
          <p:nvPr>
            <p:ph idx="1"/>
          </p:nvPr>
        </p:nvSpPr>
        <p:spPr>
          <a:xfrm>
            <a:off x="908776" y="1169059"/>
            <a:ext cx="10222047" cy="1481058"/>
          </a:xfrm>
        </p:spPr>
        <p:txBody>
          <a:bodyPr>
            <a:normAutofit/>
          </a:bodyPr>
          <a:lstStyle/>
          <a:p>
            <a:pPr lvl="1">
              <a:buFont typeface="Wingdings" panose="05000000000000000000" pitchFamily="2" charset="2"/>
              <a:buChar char="["/>
            </a:pPr>
            <a:r>
              <a:rPr lang="en-US" altLang="ko-KR" sz="2600" b="1" dirty="0"/>
              <a:t>Input to hidden layer: (16x16)x100 + 100 </a:t>
            </a:r>
          </a:p>
          <a:p>
            <a:pPr lvl="1">
              <a:buFont typeface="Wingdings" panose="05000000000000000000" pitchFamily="2" charset="2"/>
              <a:buChar char="["/>
            </a:pPr>
            <a:r>
              <a:rPr lang="en-US" altLang="ko-KR" sz="2600" b="1" dirty="0"/>
              <a:t>Hidden to Outer layer 100x26 + 26</a:t>
            </a:r>
          </a:p>
          <a:p>
            <a:pPr lvl="1">
              <a:buFont typeface="Wingdings" panose="05000000000000000000" pitchFamily="2" charset="2"/>
              <a:buChar char="["/>
            </a:pPr>
            <a:r>
              <a:rPr lang="en-US" altLang="ko-KR" sz="2800" dirty="0"/>
              <a:t>the number of </a:t>
            </a:r>
            <a:r>
              <a:rPr lang="en-US" altLang="ko-KR" sz="2800" dirty="0">
                <a:solidFill>
                  <a:srgbClr val="CC0000"/>
                </a:solidFill>
              </a:rPr>
              <a:t>trainable parameters</a:t>
            </a:r>
            <a:r>
              <a:rPr lang="en-US" altLang="ko-KR" sz="2800" dirty="0"/>
              <a:t> becomes extremely large</a:t>
            </a:r>
          </a:p>
          <a:p>
            <a:pPr lvl="1">
              <a:buFont typeface="Wingdings" panose="05000000000000000000" pitchFamily="2" charset="2"/>
              <a:buChar char="["/>
            </a:pPr>
            <a:endParaRPr kumimoji="0" lang="en-GB" altLang="ko-KR" sz="2600" b="1" dirty="0"/>
          </a:p>
        </p:txBody>
      </p:sp>
      <p:sp>
        <p:nvSpPr>
          <p:cNvPr id="6" name="Date Placeholder 5"/>
          <p:cNvSpPr>
            <a:spLocks noGrp="1"/>
          </p:cNvSpPr>
          <p:nvPr>
            <p:ph type="dt" sz="half" idx="10"/>
          </p:nvPr>
        </p:nvSpPr>
        <p:spPr/>
        <p:txBody>
          <a:bodyPr/>
          <a:lstStyle/>
          <a:p>
            <a:fld id="{224E64FD-35BE-4A5C-83A2-1E08643CB4F5}" type="datetime1">
              <a:rPr lang="en-US" smtClean="0"/>
              <a:t>8/30/2023</a:t>
            </a:fld>
            <a:endParaRPr lang="en-US"/>
          </a:p>
        </p:txBody>
      </p:sp>
      <p:sp>
        <p:nvSpPr>
          <p:cNvPr id="16386" name="Slide Number Placeholder 3">
            <a:extLst>
              <a:ext uri="{FF2B5EF4-FFF2-40B4-BE49-F238E27FC236}">
                <a16:creationId xmlns:a16="http://schemas.microsoft.com/office/drawing/2014/main" id="{F2003D14-358C-4FF6-864F-56F2706DD718}"/>
              </a:ext>
            </a:extLst>
          </p:cNvPr>
          <p:cNvSpPr>
            <a:spLocks noGrp="1"/>
          </p:cNvSpPr>
          <p:nvPr>
            <p:ph type="sldNum" sz="quarter" idx="12"/>
          </p:nvPr>
        </p:nvSpPr>
        <p:spPr>
          <a:noFill/>
        </p:spPr>
        <p:txBody>
          <a:bodyP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fld id="{B7C0D044-A26D-487C-B295-4DE49C40EE45}" type="slidenum">
              <a:rPr kumimoji="1" lang="en-US" altLang="en-US" sz="1200" b="0" i="0" u="none" strike="noStrike" kern="1200" cap="none" spc="0" normalizeH="0" baseline="0" noProof="0">
                <a:ln>
                  <a:noFill/>
                </a:ln>
                <a:solidFill>
                  <a:srgbClr val="954F72"/>
                </a:solidFill>
                <a:effectLst/>
                <a:uLnTx/>
                <a:uFillTx/>
                <a:latin typeface="Arial Unicode MS" pitchFamily="34" charset="-128"/>
                <a:ea typeface="Arial Unicode MS" pitchFamily="34" charset="-128"/>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1" lang="en-US" altLang="en-US" sz="1200" b="0" i="0" u="none" strike="noStrike" kern="1200" cap="none" spc="0" normalizeH="0" baseline="0" noProof="0">
              <a:ln>
                <a:noFill/>
              </a:ln>
              <a:solidFill>
                <a:srgbClr val="954F72"/>
              </a:solidFill>
              <a:effectLst/>
              <a:uLnTx/>
              <a:uFillTx/>
              <a:latin typeface="Arial Unicode MS" pitchFamily="34" charset="-128"/>
              <a:ea typeface="Arial Unicode MS" pitchFamily="34" charset="-128"/>
              <a:cs typeface="+mn-cs"/>
            </a:endParaRPr>
          </a:p>
        </p:txBody>
      </p:sp>
      <p:pic>
        <p:nvPicPr>
          <p:cNvPr id="16389" name="Picture 5" descr="what3">
            <a:extLst>
              <a:ext uri="{FF2B5EF4-FFF2-40B4-BE49-F238E27FC236}">
                <a16:creationId xmlns:a16="http://schemas.microsoft.com/office/drawing/2014/main" id="{4C472616-C7F2-48C9-B5DD-3800CE58CCC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5443" y="2214147"/>
            <a:ext cx="6861629" cy="464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7917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0C1907CC-3DFA-4132-BA78-1DA202DB0804}"/>
              </a:ext>
            </a:extLst>
          </p:cNvPr>
          <p:cNvSpPr>
            <a:spLocks noGrp="1" noChangeArrowheads="1"/>
          </p:cNvSpPr>
          <p:nvPr>
            <p:ph type="title"/>
          </p:nvPr>
        </p:nvSpPr>
        <p:spPr>
          <a:xfrm>
            <a:off x="883609" y="451987"/>
            <a:ext cx="10424781" cy="738664"/>
          </a:xfrm>
        </p:spPr>
        <p:txBody>
          <a:bodyPr>
            <a:normAutofit/>
          </a:bodyPr>
          <a:lstStyle/>
          <a:p>
            <a:r>
              <a:rPr lang="en-US" altLang="en-US" sz="4000" b="1" dirty="0">
                <a:solidFill>
                  <a:schemeClr val="accent1">
                    <a:lumMod val="75000"/>
                  </a:schemeClr>
                </a:solidFill>
                <a:ea typeface="ＭＳ Ｐゴシック" panose="020B0600070205080204" pitchFamily="34" charset="-128"/>
              </a:rPr>
              <a:t>        Too many parameters</a:t>
            </a:r>
          </a:p>
        </p:txBody>
      </p:sp>
      <p:sp>
        <p:nvSpPr>
          <p:cNvPr id="3" name="Content Placeholder 2">
            <a:extLst>
              <a:ext uri="{FF2B5EF4-FFF2-40B4-BE49-F238E27FC236}">
                <a16:creationId xmlns:a16="http://schemas.microsoft.com/office/drawing/2014/main" id="{2B60537B-6290-4D4A-95E5-4E79AAD3EF35}"/>
              </a:ext>
            </a:extLst>
          </p:cNvPr>
          <p:cNvSpPr>
            <a:spLocks noGrp="1" noChangeArrowheads="1"/>
          </p:cNvSpPr>
          <p:nvPr>
            <p:ph idx="1"/>
          </p:nvPr>
        </p:nvSpPr>
        <p:spPr>
          <a:xfrm>
            <a:off x="1364344" y="1436914"/>
            <a:ext cx="10424782" cy="1564124"/>
          </a:xfrm>
        </p:spPr>
        <p:txBody>
          <a:bodyPr>
            <a:normAutofit/>
          </a:bodyPr>
          <a:lstStyle/>
          <a:p>
            <a:r>
              <a:rPr lang="en-US" altLang="en-US" sz="2400" dirty="0">
                <a:ea typeface="ＭＳ Ｐゴシック" panose="020B0600070205080204" pitchFamily="34" charset="-128"/>
              </a:rPr>
              <a:t>We know it is good to learn a small model.</a:t>
            </a:r>
          </a:p>
          <a:p>
            <a:r>
              <a:rPr lang="en-US" altLang="en-US" sz="2400" dirty="0">
                <a:ea typeface="ＭＳ Ｐゴシック" panose="020B0600070205080204" pitchFamily="34" charset="-128"/>
              </a:rPr>
              <a:t>From this fully connected model, do really need all the edges? </a:t>
            </a:r>
          </a:p>
          <a:p>
            <a:r>
              <a:rPr lang="en-US" altLang="en-US" sz="2400" dirty="0">
                <a:ea typeface="ＭＳ Ｐゴシック" panose="020B0600070205080204" pitchFamily="34" charset="-128"/>
              </a:rPr>
              <a:t>Can some of these be shared?</a:t>
            </a:r>
          </a:p>
        </p:txBody>
      </p:sp>
      <p:sp>
        <p:nvSpPr>
          <p:cNvPr id="5" name="Date Placeholder 4"/>
          <p:cNvSpPr>
            <a:spLocks noGrp="1"/>
          </p:cNvSpPr>
          <p:nvPr>
            <p:ph type="dt" sz="half" idx="10"/>
          </p:nvPr>
        </p:nvSpPr>
        <p:spPr/>
        <p:txBody>
          <a:bodyPr/>
          <a:lstStyle/>
          <a:p>
            <a:fld id="{6CC69D9F-795C-459F-AA10-43D972B9AEA1}" type="datetime1">
              <a:rPr lang="en-US" smtClean="0"/>
              <a:t>8/30/2023</a:t>
            </a:fld>
            <a:endParaRPr lang="en-US"/>
          </a:p>
        </p:txBody>
      </p:sp>
      <p:sp>
        <p:nvSpPr>
          <p:cNvPr id="6" name="Slide Number Placeholder 5"/>
          <p:cNvSpPr>
            <a:spLocks noGrp="1"/>
          </p:cNvSpPr>
          <p:nvPr>
            <p:ph type="sldNum" sz="quarter" idx="12"/>
          </p:nvPr>
        </p:nvSpPr>
        <p:spPr/>
        <p:txBody>
          <a:bodyPr/>
          <a:lstStyle/>
          <a:p>
            <a:fld id="{B642A835-42B0-4300-9971-90BF2248F97D}" type="slidenum">
              <a:rPr lang="en-US" smtClean="0"/>
              <a:pPr/>
              <a:t>11</a:t>
            </a:fld>
            <a:endParaRPr lang="en-US"/>
          </a:p>
        </p:txBody>
      </p:sp>
      <p:pic>
        <p:nvPicPr>
          <p:cNvPr id="4100" name="Picture 3">
            <a:extLst>
              <a:ext uri="{FF2B5EF4-FFF2-40B4-BE49-F238E27FC236}">
                <a16:creationId xmlns:a16="http://schemas.microsoft.com/office/drawing/2014/main" id="{AB72F3FC-CE88-4477-B830-E631824AA4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429000"/>
            <a:ext cx="670560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346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endParaRPr/>
          </a:p>
        </p:txBody>
      </p:sp>
      <p:sp>
        <p:nvSpPr>
          <p:cNvPr id="190" name="Google Shape;190;p23"/>
          <p:cNvSpPr txBox="1">
            <a:spLocks noGrp="1"/>
          </p:cNvSpPr>
          <p:nvPr>
            <p:ph type="body" idx="1"/>
          </p:nvPr>
        </p:nvSpPr>
        <p:spPr>
          <a:xfrm>
            <a:off x="1092200" y="2654300"/>
            <a:ext cx="10007600" cy="3264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91" name="Google Shape;191;p23"/>
          <p:cNvPicPr preferRelativeResize="0"/>
          <p:nvPr/>
        </p:nvPicPr>
        <p:blipFill>
          <a:blip r:embed="rId3">
            <a:alphaModFix/>
          </a:blip>
          <a:stretch>
            <a:fillRect/>
          </a:stretch>
        </p:blipFill>
        <p:spPr>
          <a:xfrm>
            <a:off x="451701" y="856799"/>
            <a:ext cx="10141799" cy="4233800"/>
          </a:xfrm>
          <a:prstGeom prst="rect">
            <a:avLst/>
          </a:prstGeom>
          <a:noFill/>
          <a:ln>
            <a:noFill/>
          </a:ln>
        </p:spPr>
      </p:pic>
      <p:sp>
        <p:nvSpPr>
          <p:cNvPr id="192" name="Google Shape;192;p23"/>
          <p:cNvSpPr txBox="1"/>
          <p:nvPr/>
        </p:nvSpPr>
        <p:spPr>
          <a:xfrm>
            <a:off x="1190900" y="5256434"/>
            <a:ext cx="6391200" cy="1354176"/>
          </a:xfrm>
          <a:prstGeom prst="rect">
            <a:avLst/>
          </a:prstGeom>
          <a:noFill/>
          <a:ln>
            <a:noFill/>
          </a:ln>
        </p:spPr>
        <p:txBody>
          <a:bodyPr spcFirstLastPara="1" wrap="square" lIns="121900" tIns="121900" rIns="121900" bIns="121900" anchor="t" anchorCtr="0">
            <a:spAutoFit/>
          </a:bodyPr>
          <a:lstStyle/>
          <a:p>
            <a:r>
              <a:rPr lang="en" sz="2400"/>
              <a:t>The density of connections between layers increases intractably as the size of the image increases</a:t>
            </a:r>
            <a:endParaRPr sz="2400"/>
          </a:p>
        </p:txBody>
      </p:sp>
    </p:spTree>
    <p:extLst>
      <p:ext uri="{BB962C8B-B14F-4D97-AF65-F5344CB8AC3E}">
        <p14:creationId xmlns:p14="http://schemas.microsoft.com/office/powerpoint/2010/main" val="242270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4"/>
          <p:cNvPicPr preferRelativeResize="0"/>
          <p:nvPr/>
        </p:nvPicPr>
        <p:blipFill>
          <a:blip r:embed="rId3">
            <a:alphaModFix/>
          </a:blip>
          <a:stretch>
            <a:fillRect/>
          </a:stretch>
        </p:blipFill>
        <p:spPr>
          <a:xfrm>
            <a:off x="681799" y="0"/>
            <a:ext cx="9460000" cy="5991333"/>
          </a:xfrm>
          <a:prstGeom prst="rect">
            <a:avLst/>
          </a:prstGeom>
          <a:noFill/>
          <a:ln>
            <a:noFill/>
          </a:ln>
        </p:spPr>
      </p:pic>
      <p:sp>
        <p:nvSpPr>
          <p:cNvPr id="198" name="Google Shape;198;p24"/>
          <p:cNvSpPr txBox="1"/>
          <p:nvPr/>
        </p:nvSpPr>
        <p:spPr>
          <a:xfrm>
            <a:off x="6269400" y="4708868"/>
            <a:ext cx="4000000" cy="1723508"/>
          </a:xfrm>
          <a:prstGeom prst="rect">
            <a:avLst/>
          </a:prstGeom>
          <a:noFill/>
          <a:ln>
            <a:noFill/>
          </a:ln>
        </p:spPr>
        <p:txBody>
          <a:bodyPr spcFirstLastPara="1" wrap="square" lIns="121900" tIns="121900" rIns="121900" bIns="121900" anchor="t" anchorCtr="0">
            <a:spAutoFit/>
          </a:bodyPr>
          <a:lstStyle/>
          <a:p>
            <a:r>
              <a:rPr lang="en" sz="2400"/>
              <a:t>Convolutional layers arrange neurons in three dimensions, so layers have width, height, and depth</a:t>
            </a:r>
            <a:endParaRPr sz="2400"/>
          </a:p>
        </p:txBody>
      </p:sp>
    </p:spTree>
    <p:extLst>
      <p:ext uri="{BB962C8B-B14F-4D97-AF65-F5344CB8AC3E}">
        <p14:creationId xmlns:p14="http://schemas.microsoft.com/office/powerpoint/2010/main" val="422144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are CNN’s?</a:t>
            </a:r>
          </a:p>
        </p:txBody>
      </p:sp>
      <p:sp>
        <p:nvSpPr>
          <p:cNvPr id="3" name="Content Placeholder 2"/>
          <p:cNvSpPr>
            <a:spLocks noGrp="1"/>
          </p:cNvSpPr>
          <p:nvPr>
            <p:ph idx="1"/>
          </p:nvPr>
        </p:nvSpPr>
        <p:spPr>
          <a:xfrm>
            <a:off x="1107582" y="1587501"/>
            <a:ext cx="9762187" cy="4241800"/>
          </a:xfrm>
        </p:spPr>
        <p:txBody>
          <a:bodyPr>
            <a:normAutofit fontScale="92500"/>
          </a:bodyPr>
          <a:lstStyle/>
          <a:p>
            <a:pPr>
              <a:lnSpc>
                <a:spcPct val="110000"/>
              </a:lnSpc>
            </a:pPr>
            <a:r>
              <a:rPr lang="en-US" dirty="0"/>
              <a:t>NN that </a:t>
            </a:r>
            <a:r>
              <a:rPr lang="en-US" dirty="0">
                <a:solidFill>
                  <a:srgbClr val="FF0000"/>
                </a:solidFill>
              </a:rPr>
              <a:t>use convolution </a:t>
            </a:r>
            <a:r>
              <a:rPr lang="en-US" dirty="0"/>
              <a:t>in place of general matrix multiplication in at least </a:t>
            </a:r>
            <a:r>
              <a:rPr lang="en-US" dirty="0">
                <a:solidFill>
                  <a:srgbClr val="FF0000"/>
                </a:solidFill>
              </a:rPr>
              <a:t>one of their layers</a:t>
            </a:r>
          </a:p>
          <a:p>
            <a:pPr>
              <a:lnSpc>
                <a:spcPct val="110000"/>
              </a:lnSpc>
              <a:buNone/>
            </a:pPr>
            <a:endParaRPr lang="en-US" dirty="0"/>
          </a:p>
          <a:p>
            <a:pPr>
              <a:lnSpc>
                <a:spcPct val="110000"/>
              </a:lnSpc>
            </a:pPr>
            <a:r>
              <a:rPr lang="en-US" dirty="0"/>
              <a:t>Convolutional layer acts as a </a:t>
            </a:r>
            <a:r>
              <a:rPr lang="en-US" dirty="0">
                <a:solidFill>
                  <a:srgbClr val="FF0000"/>
                </a:solidFill>
              </a:rPr>
              <a:t>feature extractor</a:t>
            </a:r>
            <a:r>
              <a:rPr lang="en-US" dirty="0"/>
              <a:t> that extracts features of the inputs such as edges, corners , endpoints</a:t>
            </a:r>
          </a:p>
          <a:p>
            <a:pPr>
              <a:lnSpc>
                <a:spcPct val="110000"/>
              </a:lnSpc>
            </a:pPr>
            <a:endParaRPr lang="en-US" dirty="0"/>
          </a:p>
          <a:p>
            <a:pPr>
              <a:lnSpc>
                <a:spcPct val="110000"/>
              </a:lnSpc>
            </a:pPr>
            <a:r>
              <a:rPr lang="en-US" dirty="0"/>
              <a:t>An image of 6 x 6 </a:t>
            </a:r>
            <a:r>
              <a:rPr lang="en-US" dirty="0">
                <a:solidFill>
                  <a:srgbClr val="FF0000"/>
                </a:solidFill>
              </a:rPr>
              <a:t>x 3</a:t>
            </a:r>
            <a:r>
              <a:rPr lang="en-US" dirty="0"/>
              <a:t> array of matrix of </a:t>
            </a:r>
            <a:r>
              <a:rPr lang="en-US" dirty="0">
                <a:solidFill>
                  <a:srgbClr val="FF0000"/>
                </a:solidFill>
              </a:rPr>
              <a:t>RGB</a:t>
            </a:r>
            <a:r>
              <a:rPr lang="en-US" dirty="0"/>
              <a:t> (3 refers to RGB values) and an image of 4 x 4 x </a:t>
            </a:r>
            <a:r>
              <a:rPr lang="en-US" dirty="0">
                <a:solidFill>
                  <a:srgbClr val="FF0000"/>
                </a:solidFill>
              </a:rPr>
              <a:t>1</a:t>
            </a:r>
            <a:r>
              <a:rPr lang="en-US" dirty="0"/>
              <a:t> array of matrix of </a:t>
            </a:r>
            <a:r>
              <a:rPr lang="en-US" dirty="0">
                <a:solidFill>
                  <a:srgbClr val="FF0000"/>
                </a:solidFill>
              </a:rPr>
              <a:t>grayscale image.</a:t>
            </a:r>
          </a:p>
          <a:p>
            <a:pPr>
              <a:lnSpc>
                <a:spcPct val="110000"/>
              </a:lnSpc>
              <a:buNone/>
            </a:pPr>
            <a:endParaRPr lang="en-US" dirty="0"/>
          </a:p>
        </p:txBody>
      </p:sp>
      <p:sp>
        <p:nvSpPr>
          <p:cNvPr id="5" name="Date Placeholder 4"/>
          <p:cNvSpPr>
            <a:spLocks noGrp="1"/>
          </p:cNvSpPr>
          <p:nvPr>
            <p:ph type="dt" sz="half" idx="10"/>
          </p:nvPr>
        </p:nvSpPr>
        <p:spPr/>
        <p:txBody>
          <a:bodyPr/>
          <a:lstStyle/>
          <a:p>
            <a:fld id="{08B4B0A7-DA94-4C41-A4D0-FDDE0E2F2DE6}" type="datetime1">
              <a:rPr lang="en-US" smtClean="0"/>
              <a:t>8/30/2023</a:t>
            </a:fld>
            <a:endParaRPr lang="en-US"/>
          </a:p>
        </p:txBody>
      </p:sp>
      <p:sp>
        <p:nvSpPr>
          <p:cNvPr id="6" name="Slide Number Placeholder 5"/>
          <p:cNvSpPr>
            <a:spLocks noGrp="1"/>
          </p:cNvSpPr>
          <p:nvPr>
            <p:ph type="sldNum" sz="quarter" idx="12"/>
          </p:nvPr>
        </p:nvSpPr>
        <p:spPr/>
        <p:txBody>
          <a:bodyPr/>
          <a:lstStyle/>
          <a:p>
            <a:fld id="{B642A835-42B0-4300-9971-90BF2248F97D}"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Use’s of CNN</a:t>
            </a:r>
          </a:p>
        </p:txBody>
      </p:sp>
      <p:sp>
        <p:nvSpPr>
          <p:cNvPr id="3" name="Content Placeholder 2"/>
          <p:cNvSpPr>
            <a:spLocks noGrp="1"/>
          </p:cNvSpPr>
          <p:nvPr>
            <p:ph idx="1"/>
          </p:nvPr>
        </p:nvSpPr>
        <p:spPr/>
        <p:txBody>
          <a:bodyPr/>
          <a:lstStyle/>
          <a:p>
            <a:r>
              <a:rPr lang="en-US" dirty="0"/>
              <a:t>Image Classification</a:t>
            </a:r>
          </a:p>
          <a:p>
            <a:r>
              <a:rPr lang="en-US" dirty="0"/>
              <a:t>Object Detection</a:t>
            </a:r>
          </a:p>
          <a:p>
            <a:r>
              <a:rPr lang="en-US" dirty="0"/>
              <a:t>Image Segmentation</a:t>
            </a:r>
          </a:p>
          <a:p>
            <a:r>
              <a:rPr lang="en-US" dirty="0"/>
              <a:t>Video analysis</a:t>
            </a:r>
          </a:p>
          <a:p>
            <a:r>
              <a:rPr lang="en-US" dirty="0"/>
              <a:t>Signal Processing</a:t>
            </a:r>
          </a:p>
          <a:p>
            <a:r>
              <a:rPr lang="en-US" dirty="0">
                <a:solidFill>
                  <a:schemeClr val="tx1">
                    <a:lumMod val="65000"/>
                    <a:lumOff val="35000"/>
                  </a:schemeClr>
                </a:solidFill>
              </a:rPr>
              <a:t>Natural Language Processing (NLP) </a:t>
            </a:r>
          </a:p>
          <a:p>
            <a:r>
              <a:rPr lang="en-US" dirty="0">
                <a:solidFill>
                  <a:schemeClr val="tx1">
                    <a:lumMod val="65000"/>
                    <a:lumOff val="35000"/>
                  </a:schemeClr>
                </a:solidFill>
              </a:rPr>
              <a:t>Speech recognition</a:t>
            </a:r>
          </a:p>
        </p:txBody>
      </p:sp>
      <p:sp>
        <p:nvSpPr>
          <p:cNvPr id="5" name="Date Placeholder 4"/>
          <p:cNvSpPr>
            <a:spLocks noGrp="1"/>
          </p:cNvSpPr>
          <p:nvPr>
            <p:ph type="dt" sz="half" idx="10"/>
          </p:nvPr>
        </p:nvSpPr>
        <p:spPr/>
        <p:txBody>
          <a:bodyPr/>
          <a:lstStyle/>
          <a:p>
            <a:fld id="{6A4439C3-BF4A-4CBA-85EA-648B3331E5CF}" type="datetime1">
              <a:rPr lang="en-US" smtClean="0"/>
              <a:t>8/30/2023</a:t>
            </a:fld>
            <a:endParaRPr lang="en-US"/>
          </a:p>
        </p:txBody>
      </p:sp>
      <p:sp>
        <p:nvSpPr>
          <p:cNvPr id="6" name="Slide Number Placeholder 5"/>
          <p:cNvSpPr>
            <a:spLocks noGrp="1"/>
          </p:cNvSpPr>
          <p:nvPr>
            <p:ph type="sldNum" sz="quarter" idx="12"/>
          </p:nvPr>
        </p:nvSpPr>
        <p:spPr/>
        <p:txBody>
          <a:bodyPr/>
          <a:lstStyle/>
          <a:p>
            <a:fld id="{B642A835-42B0-4300-9971-90BF2248F97D}"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lated image">
            <a:extLst>
              <a:ext uri="{FF2B5EF4-FFF2-40B4-BE49-F238E27FC236}">
                <a16:creationId xmlns:a16="http://schemas.microsoft.com/office/drawing/2014/main" id="{3109D840-CE46-4F4A-92C5-B9970D98D6A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cat with its mouth open&#10;&#10;Description generated with very high confidence">
            <a:extLst>
              <a:ext uri="{FF2B5EF4-FFF2-40B4-BE49-F238E27FC236}">
                <a16:creationId xmlns:a16="http://schemas.microsoft.com/office/drawing/2014/main" id="{BD220C1F-822B-494F-A6DC-47F6AF9463ED}"/>
              </a:ext>
            </a:extLst>
          </p:cNvPr>
          <p:cNvPicPr>
            <a:picLocks noChangeAspect="1"/>
          </p:cNvPicPr>
          <p:nvPr/>
        </p:nvPicPr>
        <p:blipFill rotWithShape="1">
          <a:blip r:embed="rId2">
            <a:extLst>
              <a:ext uri="{28A0092B-C50C-407E-A947-70E740481C1C}">
                <a14:useLocalDpi xmlns:a14="http://schemas.microsoft.com/office/drawing/2010/main" val="0"/>
              </a:ext>
            </a:extLst>
          </a:blip>
          <a:srcRect r="49588"/>
          <a:stretch/>
        </p:blipFill>
        <p:spPr>
          <a:xfrm>
            <a:off x="5061398" y="3718772"/>
            <a:ext cx="3045022" cy="2205648"/>
          </a:xfrm>
          <a:prstGeom prst="rect">
            <a:avLst/>
          </a:prstGeom>
        </p:spPr>
      </p:pic>
      <p:pic>
        <p:nvPicPr>
          <p:cNvPr id="3" name="Picture 2">
            <a:extLst>
              <a:ext uri="{FF2B5EF4-FFF2-40B4-BE49-F238E27FC236}">
                <a16:creationId xmlns:a16="http://schemas.microsoft.com/office/drawing/2014/main" id="{23826A6C-E552-4EAE-A008-CB41826266DF}"/>
              </a:ext>
            </a:extLst>
          </p:cNvPr>
          <p:cNvPicPr>
            <a:picLocks noChangeAspect="1"/>
          </p:cNvPicPr>
          <p:nvPr/>
        </p:nvPicPr>
        <p:blipFill>
          <a:blip r:embed="rId3"/>
          <a:stretch>
            <a:fillRect/>
          </a:stretch>
        </p:blipFill>
        <p:spPr>
          <a:xfrm>
            <a:off x="1481070" y="1030311"/>
            <a:ext cx="2730322" cy="1918951"/>
          </a:xfrm>
          <a:prstGeom prst="rect">
            <a:avLst/>
          </a:prstGeom>
        </p:spPr>
      </p:pic>
      <p:pic>
        <p:nvPicPr>
          <p:cNvPr id="8" name="Picture 7">
            <a:extLst>
              <a:ext uri="{FF2B5EF4-FFF2-40B4-BE49-F238E27FC236}">
                <a16:creationId xmlns:a16="http://schemas.microsoft.com/office/drawing/2014/main" id="{25C682AD-C6B7-42E3-ADFE-8794C9F4854F}"/>
              </a:ext>
            </a:extLst>
          </p:cNvPr>
          <p:cNvPicPr>
            <a:picLocks noChangeAspect="1"/>
          </p:cNvPicPr>
          <p:nvPr/>
        </p:nvPicPr>
        <p:blipFill rotWithShape="1">
          <a:blip r:embed="rId4"/>
          <a:srcRect b="15089"/>
          <a:stretch/>
        </p:blipFill>
        <p:spPr>
          <a:xfrm>
            <a:off x="8242479" y="919235"/>
            <a:ext cx="3161448" cy="1926996"/>
          </a:xfrm>
          <a:prstGeom prst="rect">
            <a:avLst/>
          </a:prstGeom>
        </p:spPr>
      </p:pic>
      <p:pic>
        <p:nvPicPr>
          <p:cNvPr id="9" name="Picture 8">
            <a:extLst>
              <a:ext uri="{FF2B5EF4-FFF2-40B4-BE49-F238E27FC236}">
                <a16:creationId xmlns:a16="http://schemas.microsoft.com/office/drawing/2014/main" id="{F74267F7-A670-4C8E-AD08-3D7E193B9186}"/>
              </a:ext>
            </a:extLst>
          </p:cNvPr>
          <p:cNvPicPr>
            <a:picLocks noChangeAspect="1"/>
          </p:cNvPicPr>
          <p:nvPr/>
        </p:nvPicPr>
        <p:blipFill rotWithShape="1">
          <a:blip r:embed="rId5"/>
          <a:srcRect t="10036" b="10675"/>
          <a:stretch/>
        </p:blipFill>
        <p:spPr>
          <a:xfrm>
            <a:off x="1532586" y="3861847"/>
            <a:ext cx="3182054" cy="2036814"/>
          </a:xfrm>
          <a:prstGeom prst="rect">
            <a:avLst/>
          </a:prstGeom>
        </p:spPr>
      </p:pic>
      <p:pic>
        <p:nvPicPr>
          <p:cNvPr id="11" name="Picture 10">
            <a:extLst>
              <a:ext uri="{FF2B5EF4-FFF2-40B4-BE49-F238E27FC236}">
                <a16:creationId xmlns:a16="http://schemas.microsoft.com/office/drawing/2014/main" id="{5F1BFBF5-A462-4B95-B855-E2DDAB62BA70}"/>
              </a:ext>
            </a:extLst>
          </p:cNvPr>
          <p:cNvPicPr>
            <a:picLocks noChangeAspect="1"/>
          </p:cNvPicPr>
          <p:nvPr/>
        </p:nvPicPr>
        <p:blipFill>
          <a:blip r:embed="rId6"/>
          <a:stretch>
            <a:fillRect/>
          </a:stretch>
        </p:blipFill>
        <p:spPr>
          <a:xfrm>
            <a:off x="4571999" y="977260"/>
            <a:ext cx="2936383" cy="1997760"/>
          </a:xfrm>
          <a:prstGeom prst="rect">
            <a:avLst/>
          </a:prstGeom>
        </p:spPr>
      </p:pic>
      <p:sp>
        <p:nvSpPr>
          <p:cNvPr id="13" name="TextBox 12">
            <a:extLst>
              <a:ext uri="{FF2B5EF4-FFF2-40B4-BE49-F238E27FC236}">
                <a16:creationId xmlns:a16="http://schemas.microsoft.com/office/drawing/2014/main" id="{FBA5AD1C-F56E-427B-8F05-134B44FBE5E0}"/>
              </a:ext>
            </a:extLst>
          </p:cNvPr>
          <p:cNvSpPr txBox="1"/>
          <p:nvPr/>
        </p:nvSpPr>
        <p:spPr>
          <a:xfrm>
            <a:off x="2015012" y="3122003"/>
            <a:ext cx="1772280" cy="369332"/>
          </a:xfrm>
          <a:prstGeom prst="rect">
            <a:avLst/>
          </a:prstGeom>
          <a:noFill/>
        </p:spPr>
        <p:txBody>
          <a:bodyPr wrap="none" rtlCol="0">
            <a:spAutoFit/>
          </a:bodyPr>
          <a:lstStyle/>
          <a:p>
            <a:r>
              <a:rPr lang="en-US" dirty="0"/>
              <a:t>Face Recognition</a:t>
            </a:r>
          </a:p>
        </p:txBody>
      </p:sp>
      <p:sp>
        <p:nvSpPr>
          <p:cNvPr id="14" name="TextBox 13">
            <a:extLst>
              <a:ext uri="{FF2B5EF4-FFF2-40B4-BE49-F238E27FC236}">
                <a16:creationId xmlns:a16="http://schemas.microsoft.com/office/drawing/2014/main" id="{2CCCEEC4-4327-4377-9E91-A0851672586D}"/>
              </a:ext>
            </a:extLst>
          </p:cNvPr>
          <p:cNvSpPr txBox="1"/>
          <p:nvPr/>
        </p:nvSpPr>
        <p:spPr>
          <a:xfrm>
            <a:off x="5157095" y="3097301"/>
            <a:ext cx="1810432" cy="369332"/>
          </a:xfrm>
          <a:prstGeom prst="rect">
            <a:avLst/>
          </a:prstGeom>
          <a:noFill/>
        </p:spPr>
        <p:txBody>
          <a:bodyPr wrap="none" rtlCol="0">
            <a:spAutoFit/>
          </a:bodyPr>
          <a:lstStyle/>
          <a:p>
            <a:r>
              <a:rPr lang="en-US" dirty="0"/>
              <a:t>Style Transferring</a:t>
            </a:r>
          </a:p>
        </p:txBody>
      </p:sp>
      <p:sp>
        <p:nvSpPr>
          <p:cNvPr id="15" name="TextBox 14">
            <a:extLst>
              <a:ext uri="{FF2B5EF4-FFF2-40B4-BE49-F238E27FC236}">
                <a16:creationId xmlns:a16="http://schemas.microsoft.com/office/drawing/2014/main" id="{7AE0353C-5AFF-4CE6-BEFB-4BC9B7AD1604}"/>
              </a:ext>
            </a:extLst>
          </p:cNvPr>
          <p:cNvSpPr txBox="1"/>
          <p:nvPr/>
        </p:nvSpPr>
        <p:spPr>
          <a:xfrm>
            <a:off x="8414604" y="2864605"/>
            <a:ext cx="2807948" cy="646331"/>
          </a:xfrm>
          <a:prstGeom prst="rect">
            <a:avLst/>
          </a:prstGeom>
          <a:noFill/>
        </p:spPr>
        <p:txBody>
          <a:bodyPr wrap="none" rtlCol="0">
            <a:spAutoFit/>
          </a:bodyPr>
          <a:lstStyle/>
          <a:p>
            <a:pPr algn="ctr"/>
            <a:r>
              <a:rPr lang="en-US" dirty="0"/>
              <a:t>Image quality enhancement</a:t>
            </a:r>
          </a:p>
          <a:p>
            <a:pPr algn="ctr"/>
            <a:r>
              <a:rPr lang="en-US" dirty="0"/>
              <a:t>Beautification</a:t>
            </a:r>
          </a:p>
        </p:txBody>
      </p:sp>
      <p:sp>
        <p:nvSpPr>
          <p:cNvPr id="16" name="TextBox 15">
            <a:extLst>
              <a:ext uri="{FF2B5EF4-FFF2-40B4-BE49-F238E27FC236}">
                <a16:creationId xmlns:a16="http://schemas.microsoft.com/office/drawing/2014/main" id="{5DF03556-6591-4CBC-B7C2-BD3E5F0ACCCC}"/>
              </a:ext>
            </a:extLst>
          </p:cNvPr>
          <p:cNvSpPr txBox="1"/>
          <p:nvPr/>
        </p:nvSpPr>
        <p:spPr>
          <a:xfrm>
            <a:off x="1258349" y="6274965"/>
            <a:ext cx="3327321" cy="369332"/>
          </a:xfrm>
          <a:prstGeom prst="rect">
            <a:avLst/>
          </a:prstGeom>
          <a:noFill/>
        </p:spPr>
        <p:txBody>
          <a:bodyPr wrap="none" rtlCol="0">
            <a:spAutoFit/>
          </a:bodyPr>
          <a:lstStyle/>
          <a:p>
            <a:r>
              <a:rPr lang="en-US" dirty="0"/>
              <a:t>Object detection (Self driving car)</a:t>
            </a:r>
          </a:p>
        </p:txBody>
      </p:sp>
      <p:sp>
        <p:nvSpPr>
          <p:cNvPr id="17" name="TextBox 16">
            <a:extLst>
              <a:ext uri="{FF2B5EF4-FFF2-40B4-BE49-F238E27FC236}">
                <a16:creationId xmlns:a16="http://schemas.microsoft.com/office/drawing/2014/main" id="{267F9D70-6187-41AB-A5BC-06113D76BE24}"/>
              </a:ext>
            </a:extLst>
          </p:cNvPr>
          <p:cNvSpPr txBox="1"/>
          <p:nvPr/>
        </p:nvSpPr>
        <p:spPr>
          <a:xfrm>
            <a:off x="5369628" y="6274965"/>
            <a:ext cx="1458220" cy="369332"/>
          </a:xfrm>
          <a:prstGeom prst="rect">
            <a:avLst/>
          </a:prstGeom>
          <a:noFill/>
        </p:spPr>
        <p:txBody>
          <a:bodyPr wrap="none" rtlCol="0">
            <a:spAutoFit/>
          </a:bodyPr>
          <a:lstStyle/>
          <a:p>
            <a:r>
              <a:rPr lang="en-US" dirty="0"/>
              <a:t>Classification </a:t>
            </a:r>
          </a:p>
        </p:txBody>
      </p:sp>
      <p:pic>
        <p:nvPicPr>
          <p:cNvPr id="4" name="Picture 3">
            <a:extLst>
              <a:ext uri="{FF2B5EF4-FFF2-40B4-BE49-F238E27FC236}">
                <a16:creationId xmlns:a16="http://schemas.microsoft.com/office/drawing/2014/main" id="{FC4369F1-D79D-41C2-A14E-61269842FD9E}"/>
              </a:ext>
            </a:extLst>
          </p:cNvPr>
          <p:cNvPicPr>
            <a:picLocks noChangeAspect="1"/>
          </p:cNvPicPr>
          <p:nvPr/>
        </p:nvPicPr>
        <p:blipFill rotWithShape="1">
          <a:blip r:embed="rId7"/>
          <a:srcRect l="48229"/>
          <a:stretch/>
        </p:blipFill>
        <p:spPr>
          <a:xfrm>
            <a:off x="8414605" y="3773509"/>
            <a:ext cx="3227896" cy="2138029"/>
          </a:xfrm>
          <a:prstGeom prst="rect">
            <a:avLst/>
          </a:prstGeom>
        </p:spPr>
      </p:pic>
      <p:sp>
        <p:nvSpPr>
          <p:cNvPr id="18" name="TextBox 17">
            <a:extLst>
              <a:ext uri="{FF2B5EF4-FFF2-40B4-BE49-F238E27FC236}">
                <a16:creationId xmlns:a16="http://schemas.microsoft.com/office/drawing/2014/main" id="{177E02A5-D971-4193-BA06-2395767B5254}"/>
              </a:ext>
            </a:extLst>
          </p:cNvPr>
          <p:cNvSpPr txBox="1"/>
          <p:nvPr/>
        </p:nvSpPr>
        <p:spPr>
          <a:xfrm>
            <a:off x="9275881" y="6266212"/>
            <a:ext cx="2141612" cy="369332"/>
          </a:xfrm>
          <a:prstGeom prst="rect">
            <a:avLst/>
          </a:prstGeom>
          <a:noFill/>
        </p:spPr>
        <p:txBody>
          <a:bodyPr wrap="none" rtlCol="0">
            <a:spAutoFit/>
          </a:bodyPr>
          <a:lstStyle/>
          <a:p>
            <a:r>
              <a:rPr lang="en-US" dirty="0"/>
              <a:t>Gesture Recognition </a:t>
            </a:r>
          </a:p>
        </p:txBody>
      </p:sp>
      <p:sp>
        <p:nvSpPr>
          <p:cNvPr id="19" name="TextBox 18"/>
          <p:cNvSpPr txBox="1"/>
          <p:nvPr/>
        </p:nvSpPr>
        <p:spPr>
          <a:xfrm>
            <a:off x="3554569" y="321972"/>
            <a:ext cx="4597758" cy="584775"/>
          </a:xfrm>
          <a:prstGeom prst="rect">
            <a:avLst/>
          </a:prstGeom>
          <a:noFill/>
        </p:spPr>
        <p:txBody>
          <a:bodyPr wrap="square" rtlCol="0">
            <a:spAutoFit/>
          </a:bodyPr>
          <a:lstStyle/>
          <a:p>
            <a:r>
              <a:rPr lang="en-US" sz="3200" b="1" dirty="0">
                <a:solidFill>
                  <a:schemeClr val="accent5">
                    <a:lumMod val="50000"/>
                  </a:schemeClr>
                </a:solidFill>
              </a:rPr>
              <a:t>APPLICATIONS OF CNN</a:t>
            </a:r>
          </a:p>
        </p:txBody>
      </p:sp>
      <p:sp>
        <p:nvSpPr>
          <p:cNvPr id="20" name="Date Placeholder 19"/>
          <p:cNvSpPr>
            <a:spLocks noGrp="1"/>
          </p:cNvSpPr>
          <p:nvPr>
            <p:ph type="dt" sz="half" idx="10"/>
          </p:nvPr>
        </p:nvSpPr>
        <p:spPr/>
        <p:txBody>
          <a:bodyPr/>
          <a:lstStyle/>
          <a:p>
            <a:fld id="{46FB1C71-BB6F-488D-B012-BC507C032225}" type="datetime1">
              <a:rPr lang="en-US" smtClean="0"/>
              <a:t>8/30/2023</a:t>
            </a:fld>
            <a:endParaRPr lang="en-US"/>
          </a:p>
        </p:txBody>
      </p:sp>
      <p:sp>
        <p:nvSpPr>
          <p:cNvPr id="21" name="Slide Number Placeholder 20"/>
          <p:cNvSpPr>
            <a:spLocks noGrp="1"/>
          </p:cNvSpPr>
          <p:nvPr>
            <p:ph type="sldNum" sz="quarter" idx="12"/>
          </p:nvPr>
        </p:nvSpPr>
        <p:spPr/>
        <p:txBody>
          <a:bodyPr/>
          <a:lstStyle/>
          <a:p>
            <a:fld id="{B642A835-42B0-4300-9971-90BF2248F97D}" type="slidenum">
              <a:rPr lang="en-US" smtClean="0"/>
              <a:pPr/>
              <a:t>16</a:t>
            </a:fld>
            <a:endParaRPr lang="en-US"/>
          </a:p>
        </p:txBody>
      </p:sp>
    </p:spTree>
    <p:extLst>
      <p:ext uri="{BB962C8B-B14F-4D97-AF65-F5344CB8AC3E}">
        <p14:creationId xmlns:p14="http://schemas.microsoft.com/office/powerpoint/2010/main" val="4271893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47A6-0DB0-46BE-BBF5-17CF216FE15A}"/>
              </a:ext>
            </a:extLst>
          </p:cNvPr>
          <p:cNvSpPr>
            <a:spLocks noGrp="1"/>
          </p:cNvSpPr>
          <p:nvPr>
            <p:ph type="title"/>
          </p:nvPr>
        </p:nvSpPr>
        <p:spPr/>
        <p:txBody>
          <a:bodyPr/>
          <a:lstStyle/>
          <a:p>
            <a:r>
              <a:rPr lang="en-US" dirty="0">
                <a:solidFill>
                  <a:srgbClr val="C00000"/>
                </a:solidFill>
                <a:latin typeface="Times New Roman" panose="02020603050405020304" pitchFamily="18" charset="0"/>
                <a:cs typeface="Times New Roman" panose="02020603050405020304" pitchFamily="18" charset="0"/>
              </a:rPr>
              <a:t>CNNs Vs. ANNs</a:t>
            </a:r>
          </a:p>
        </p:txBody>
      </p:sp>
      <p:sp>
        <p:nvSpPr>
          <p:cNvPr id="3" name="Content Placeholder 2">
            <a:extLst>
              <a:ext uri="{FF2B5EF4-FFF2-40B4-BE49-F238E27FC236}">
                <a16:creationId xmlns:a16="http://schemas.microsoft.com/office/drawing/2014/main" id="{5DE1E480-1E7D-41B1-9611-842A89C0E7E8}"/>
              </a:ext>
            </a:extLst>
          </p:cNvPr>
          <p:cNvSpPr>
            <a:spLocks noGrp="1"/>
          </p:cNvSpPr>
          <p:nvPr>
            <p:ph idx="1"/>
          </p:nvPr>
        </p:nvSpPr>
        <p:spPr>
          <a:noFill/>
        </p:spPr>
        <p:style>
          <a:lnRef idx="2">
            <a:schemeClr val="dk1"/>
          </a:lnRef>
          <a:fillRef idx="1">
            <a:schemeClr val="lt1"/>
          </a:fillRef>
          <a:effectRef idx="0">
            <a:schemeClr val="dk1"/>
          </a:effectRef>
          <a:fontRef idx="minor">
            <a:schemeClr val="dk1"/>
          </a:fontRef>
        </p:style>
        <p:txBody>
          <a:bodyPr/>
          <a:lstStyle/>
          <a:p>
            <a:pPr algn="just"/>
            <a:r>
              <a:rPr lang="en-US" dirty="0">
                <a:latin typeface="Times New Roman" panose="02020603050405020304" pitchFamily="18" charset="0"/>
                <a:cs typeface="Times New Roman" panose="02020603050405020304" pitchFamily="18" charset="0"/>
              </a:rPr>
              <a:t>ANNs suffer from curse of dimensionality when it comes to high resolution images</a:t>
            </a:r>
          </a:p>
          <a:p>
            <a:pPr algn="just"/>
            <a:r>
              <a:rPr lang="en-US" dirty="0">
                <a:latin typeface="Times New Roman" panose="02020603050405020304" pitchFamily="18" charset="0"/>
                <a:cs typeface="Times New Roman" panose="02020603050405020304" pitchFamily="18" charset="0"/>
              </a:rPr>
              <a:t>We use filters (receptive fields) to exploit spatial locality</a:t>
            </a:r>
            <a:r>
              <a:rPr lang="en-US" dirty="0">
                <a:highlight>
                  <a:srgbClr val="00FF00"/>
                </a:highligh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enforcing a local connectivity pattern between neurons of adjacent layers</a:t>
            </a:r>
          </a:p>
          <a:p>
            <a:pPr>
              <a:buNone/>
            </a:pPr>
            <a:endParaRPr lang="en-US" dirty="0">
              <a:latin typeface="Times New Roman" panose="02020603050405020304" pitchFamily="18" charset="0"/>
              <a:cs typeface="Times New Roman" panose="02020603050405020304" pitchFamily="18" charset="0"/>
            </a:endParaRPr>
          </a:p>
        </p:txBody>
      </p:sp>
      <p:sp>
        <p:nvSpPr>
          <p:cNvPr id="8" name="Date Placeholder 7"/>
          <p:cNvSpPr>
            <a:spLocks noGrp="1"/>
          </p:cNvSpPr>
          <p:nvPr>
            <p:ph type="dt" sz="half" idx="10"/>
          </p:nvPr>
        </p:nvSpPr>
        <p:spPr/>
        <p:txBody>
          <a:bodyPr/>
          <a:lstStyle/>
          <a:p>
            <a:fld id="{3184FD7A-30DA-4948-BC4E-E891F666B329}" type="datetime1">
              <a:rPr lang="en-US" smtClean="0"/>
              <a:t>8/30/2023</a:t>
            </a:fld>
            <a:endParaRPr lang="en-US"/>
          </a:p>
        </p:txBody>
      </p:sp>
      <p:sp>
        <p:nvSpPr>
          <p:cNvPr id="6" name="Slide Number Placeholder 5">
            <a:extLst>
              <a:ext uri="{FF2B5EF4-FFF2-40B4-BE49-F238E27FC236}">
                <a16:creationId xmlns:a16="http://schemas.microsoft.com/office/drawing/2014/main" id="{1E4EFFE2-749D-463B-8282-7F332D87CC4A}"/>
              </a:ext>
            </a:extLst>
          </p:cNvPr>
          <p:cNvSpPr>
            <a:spLocks noGrp="1"/>
          </p:cNvSpPr>
          <p:nvPr>
            <p:ph type="sldNum" sz="quarter" idx="12"/>
          </p:nvPr>
        </p:nvSpPr>
        <p:spPr/>
        <p:txBody>
          <a:bodyPr/>
          <a:lstStyle/>
          <a:p>
            <a:fld id="{B642A835-42B0-4300-9971-90BF2248F97D}" type="slidenum">
              <a:rPr lang="en-US" smtClean="0"/>
              <a:pPr/>
              <a:t>17</a:t>
            </a:fld>
            <a:endParaRPr lang="en-US"/>
          </a:p>
        </p:txBody>
      </p:sp>
      <p:sp>
        <p:nvSpPr>
          <p:cNvPr id="7" name="TextBox 6">
            <a:extLst>
              <a:ext uri="{FF2B5EF4-FFF2-40B4-BE49-F238E27FC236}">
                <a16:creationId xmlns:a16="http://schemas.microsoft.com/office/drawing/2014/main" id="{2702DE64-9357-4942-AEF3-7A16AEE3EF29}"/>
              </a:ext>
            </a:extLst>
          </p:cNvPr>
          <p:cNvSpPr txBox="1"/>
          <p:nvPr/>
        </p:nvSpPr>
        <p:spPr>
          <a:xfrm>
            <a:off x="838200" y="3896796"/>
            <a:ext cx="3884910" cy="954107"/>
          </a:xfrm>
          <a:prstGeom prst="rect">
            <a:avLst/>
          </a:prstGeom>
          <a:noFill/>
        </p:spPr>
        <p:txBody>
          <a:bodyPr wrap="none" rtlCol="0">
            <a:spAutoFit/>
          </a:bodyPr>
          <a:lstStyle/>
          <a:p>
            <a:pPr marL="457200" indent="-457200">
              <a:buFont typeface="Arial" panose="020B0604020202020204" pitchFamily="34" charset="0"/>
              <a:buChar char="•"/>
            </a:pPr>
            <a:r>
              <a:rPr lang="en-US" sz="2800" dirty="0">
                <a:solidFill>
                  <a:srgbClr val="FF0000"/>
                </a:solidFill>
              </a:rPr>
              <a:t>Parameter Sharing</a:t>
            </a:r>
          </a:p>
          <a:p>
            <a:pPr marL="457200" indent="-457200">
              <a:buFont typeface="Arial" panose="020B0604020202020204" pitchFamily="34" charset="0"/>
              <a:buChar char="•"/>
            </a:pPr>
            <a:r>
              <a:rPr lang="en-US" sz="2800" dirty="0">
                <a:solidFill>
                  <a:srgbClr val="FF0000"/>
                </a:solidFill>
              </a:rPr>
              <a:t>Sparsity of connection</a:t>
            </a:r>
          </a:p>
        </p:txBody>
      </p:sp>
    </p:spTree>
    <p:extLst>
      <p:ext uri="{BB962C8B-B14F-4D97-AF65-F5344CB8AC3E}">
        <p14:creationId xmlns:p14="http://schemas.microsoft.com/office/powerpoint/2010/main" val="265453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1511300" y="749300"/>
            <a:ext cx="8201749" cy="5427663"/>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4F702643-4105-4642-A2ED-C343A7033D43}" type="datetime1">
              <a:rPr lang="en-US" smtClean="0"/>
              <a:t>8/30/2023</a:t>
            </a:fld>
            <a:endParaRPr lang="en-US"/>
          </a:p>
        </p:txBody>
      </p:sp>
      <p:sp>
        <p:nvSpPr>
          <p:cNvPr id="6" name="Slide Number Placeholder 5"/>
          <p:cNvSpPr>
            <a:spLocks noGrp="1"/>
          </p:cNvSpPr>
          <p:nvPr>
            <p:ph type="sldNum" sz="quarter" idx="12"/>
          </p:nvPr>
        </p:nvSpPr>
        <p:spPr/>
        <p:txBody>
          <a:bodyPr/>
          <a:lstStyle/>
          <a:p>
            <a:fld id="{B642A835-42B0-4300-9971-90BF2248F97D}"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1625600" y="863600"/>
            <a:ext cx="8289819" cy="5313363"/>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3A43176B-DDEC-4CAA-B8BE-CA7B14445C90}" type="datetime1">
              <a:rPr lang="en-US" smtClean="0"/>
              <a:t>8/30/2023</a:t>
            </a:fld>
            <a:endParaRPr lang="en-US"/>
          </a:p>
        </p:txBody>
      </p:sp>
      <p:sp>
        <p:nvSpPr>
          <p:cNvPr id="6" name="Slide Number Placeholder 5"/>
          <p:cNvSpPr>
            <a:spLocks noGrp="1"/>
          </p:cNvSpPr>
          <p:nvPr>
            <p:ph type="sldNum" sz="quarter" idx="12"/>
          </p:nvPr>
        </p:nvSpPr>
        <p:spPr/>
        <p:txBody>
          <a:bodyPr/>
          <a:lstStyle/>
          <a:p>
            <a:fld id="{B642A835-42B0-4300-9971-90BF2248F97D}"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1092200" y="662067"/>
            <a:ext cx="10007600" cy="674000"/>
          </a:xfrm>
          <a:prstGeom prst="rect">
            <a:avLst/>
          </a:prstGeom>
        </p:spPr>
        <p:txBody>
          <a:bodyPr spcFirstLastPara="1" vert="horz" wrap="square" lIns="121900" tIns="121900" rIns="121900" bIns="121900" rtlCol="0" anchor="t" anchorCtr="0">
            <a:normAutofit fontScale="90000"/>
          </a:bodyPr>
          <a:lstStyle/>
          <a:p>
            <a:r>
              <a:rPr lang="en"/>
              <a:t>Neurons in Human Vision</a:t>
            </a:r>
            <a:endParaRPr/>
          </a:p>
        </p:txBody>
      </p:sp>
      <p:sp>
        <p:nvSpPr>
          <p:cNvPr id="141" name="Google Shape;141;p15"/>
          <p:cNvSpPr txBox="1">
            <a:spLocks noGrp="1"/>
          </p:cNvSpPr>
          <p:nvPr>
            <p:ph type="body" idx="1"/>
          </p:nvPr>
        </p:nvSpPr>
        <p:spPr>
          <a:xfrm>
            <a:off x="1092200" y="1541333"/>
            <a:ext cx="10007600" cy="4377200"/>
          </a:xfrm>
          <a:prstGeom prst="rect">
            <a:avLst/>
          </a:prstGeom>
        </p:spPr>
        <p:txBody>
          <a:bodyPr spcFirstLastPara="1" vert="horz" wrap="square" lIns="121900" tIns="121900" rIns="121900" bIns="121900" rtlCol="0" anchor="t" anchorCtr="0">
            <a:normAutofit lnSpcReduction="10000"/>
          </a:bodyPr>
          <a:lstStyle/>
          <a:p>
            <a:pPr indent="-431789" algn="just">
              <a:lnSpc>
                <a:spcPct val="150000"/>
              </a:lnSpc>
              <a:buSzPts val="1500"/>
            </a:pPr>
            <a:r>
              <a:rPr lang="en" sz="2000"/>
              <a:t>The human sense of vision is unbelievably advanced.</a:t>
            </a:r>
            <a:endParaRPr sz="2000"/>
          </a:p>
          <a:p>
            <a:pPr indent="-431789" algn="just">
              <a:lnSpc>
                <a:spcPct val="150000"/>
              </a:lnSpc>
              <a:spcBef>
                <a:spcPts val="1333"/>
              </a:spcBef>
              <a:buSzPts val="1500"/>
            </a:pPr>
            <a:r>
              <a:rPr lang="en" sz="2000"/>
              <a:t>Somehow our eyes take in raw voxels of color data, but our brain transforms that information into more meaningful primitives—lines, curves, and shapes—that might indicate, for example, that we’re looking at a house or cat.</a:t>
            </a:r>
            <a:endParaRPr sz="2000"/>
          </a:p>
          <a:p>
            <a:pPr indent="-431789" algn="just">
              <a:lnSpc>
                <a:spcPct val="150000"/>
              </a:lnSpc>
              <a:spcBef>
                <a:spcPts val="1333"/>
              </a:spcBef>
              <a:buSzPts val="1500"/>
            </a:pPr>
            <a:r>
              <a:rPr lang="en" sz="2000"/>
              <a:t>Foundational to the human sense of vision is the </a:t>
            </a:r>
            <a:r>
              <a:rPr lang="en" sz="2000" b="1"/>
              <a:t>neuron</a:t>
            </a:r>
            <a:r>
              <a:rPr lang="en" sz="2000"/>
              <a:t>. Specialized neurons are responsible for capturing light information in the human eye.</a:t>
            </a:r>
            <a:endParaRPr sz="2000"/>
          </a:p>
          <a:p>
            <a:pPr indent="-431789" algn="just">
              <a:lnSpc>
                <a:spcPct val="150000"/>
              </a:lnSpc>
              <a:spcBef>
                <a:spcPts val="1333"/>
              </a:spcBef>
              <a:spcAft>
                <a:spcPts val="1333"/>
              </a:spcAft>
              <a:buSzPts val="1500"/>
            </a:pPr>
            <a:r>
              <a:rPr lang="en" sz="2000"/>
              <a:t>This light information is then preprocessed, transported to the visual cortex of the brain, and then finally analyzed to completion.</a:t>
            </a:r>
            <a:endParaRPr sz="2000"/>
          </a:p>
        </p:txBody>
      </p:sp>
    </p:spTree>
    <p:extLst>
      <p:ext uri="{BB962C8B-B14F-4D97-AF65-F5344CB8AC3E}">
        <p14:creationId xmlns:p14="http://schemas.microsoft.com/office/powerpoint/2010/main" val="4257151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volution">
            <a:hlinkClick r:id="" action="ppaction://media"/>
            <a:extLst>
              <a:ext uri="{FF2B5EF4-FFF2-40B4-BE49-F238E27FC236}">
                <a16:creationId xmlns:a16="http://schemas.microsoft.com/office/drawing/2014/main" id="{C4AC877F-290B-458D-BAA5-1D58CDE25F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67150" y="1239838"/>
            <a:ext cx="4494213" cy="3370262"/>
          </a:xfrm>
        </p:spPr>
      </p:pic>
      <p:sp>
        <p:nvSpPr>
          <p:cNvPr id="5" name="Date Placeholder 4"/>
          <p:cNvSpPr>
            <a:spLocks noGrp="1"/>
          </p:cNvSpPr>
          <p:nvPr>
            <p:ph type="dt" sz="half" idx="10"/>
          </p:nvPr>
        </p:nvSpPr>
        <p:spPr/>
        <p:txBody>
          <a:bodyPr/>
          <a:lstStyle/>
          <a:p>
            <a:fld id="{C216F141-4A88-44EB-9113-9BB75DA78F2E}" type="datetime1">
              <a:rPr lang="en-US" smtClean="0"/>
              <a:t>8/30/2023</a:t>
            </a:fld>
            <a:endParaRPr lang="en-US"/>
          </a:p>
        </p:txBody>
      </p:sp>
      <p:sp>
        <p:nvSpPr>
          <p:cNvPr id="6" name="Slide Number Placeholder 5">
            <a:extLst>
              <a:ext uri="{FF2B5EF4-FFF2-40B4-BE49-F238E27FC236}">
                <a16:creationId xmlns:a16="http://schemas.microsoft.com/office/drawing/2014/main" id="{C5193842-3A26-4C46-9EB5-355EFEF58941}"/>
              </a:ext>
            </a:extLst>
          </p:cNvPr>
          <p:cNvSpPr>
            <a:spLocks noGrp="1"/>
          </p:cNvSpPr>
          <p:nvPr>
            <p:ph type="sldNum" sz="quarter" idx="12"/>
          </p:nvPr>
        </p:nvSpPr>
        <p:spPr/>
        <p:txBody>
          <a:bodyPr/>
          <a:lstStyle/>
          <a:p>
            <a:fld id="{B642A835-42B0-4300-9971-90BF2248F97D}" type="slidenum">
              <a:rPr lang="en-US" smtClean="0"/>
              <a:pPr/>
              <a:t>20</a:t>
            </a:fld>
            <a:endParaRPr lang="en-US"/>
          </a:p>
        </p:txBody>
      </p:sp>
      <p:sp>
        <p:nvSpPr>
          <p:cNvPr id="8" name="Rectangle 7"/>
          <p:cNvSpPr/>
          <p:nvPr/>
        </p:nvSpPr>
        <p:spPr>
          <a:xfrm>
            <a:off x="3381865" y="5047376"/>
            <a:ext cx="4964629" cy="369332"/>
          </a:xfrm>
          <a:prstGeom prst="rect">
            <a:avLst/>
          </a:prstGeom>
        </p:spPr>
        <p:txBody>
          <a:bodyPr wrap="none">
            <a:spAutoFit/>
          </a:bodyPr>
          <a:lstStyle/>
          <a:p>
            <a:r>
              <a:rPr lang="en-US" dirty="0"/>
              <a:t>https://www.youtube.com/watch?v=f1fXCRtSUWU</a:t>
            </a:r>
          </a:p>
        </p:txBody>
      </p:sp>
    </p:spTree>
    <p:extLst>
      <p:ext uri="{BB962C8B-B14F-4D97-AF65-F5344CB8AC3E}">
        <p14:creationId xmlns:p14="http://schemas.microsoft.com/office/powerpoint/2010/main" val="256458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endParaRPr/>
          </a:p>
        </p:txBody>
      </p:sp>
      <p:sp>
        <p:nvSpPr>
          <p:cNvPr id="204" name="Google Shape;204;p25"/>
          <p:cNvSpPr txBox="1">
            <a:spLocks noGrp="1"/>
          </p:cNvSpPr>
          <p:nvPr>
            <p:ph type="body" idx="1"/>
          </p:nvPr>
        </p:nvSpPr>
        <p:spPr>
          <a:xfrm>
            <a:off x="1092200" y="2654300"/>
            <a:ext cx="10007600" cy="3264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05" name="Google Shape;205;p25"/>
          <p:cNvPicPr preferRelativeResize="0"/>
          <p:nvPr/>
        </p:nvPicPr>
        <p:blipFill>
          <a:blip r:embed="rId3">
            <a:alphaModFix/>
          </a:blip>
          <a:stretch>
            <a:fillRect/>
          </a:stretch>
        </p:blipFill>
        <p:spPr>
          <a:xfrm>
            <a:off x="1054951" y="1025867"/>
            <a:ext cx="10082100" cy="5026800"/>
          </a:xfrm>
          <a:prstGeom prst="rect">
            <a:avLst/>
          </a:prstGeom>
          <a:noFill/>
          <a:ln>
            <a:noFill/>
          </a:ln>
        </p:spPr>
      </p:pic>
    </p:spTree>
    <p:extLst>
      <p:ext uri="{BB962C8B-B14F-4D97-AF65-F5344CB8AC3E}">
        <p14:creationId xmlns:p14="http://schemas.microsoft.com/office/powerpoint/2010/main" val="101352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 Layers</a:t>
            </a:r>
          </a:p>
        </p:txBody>
      </p:sp>
      <p:sp>
        <p:nvSpPr>
          <p:cNvPr id="3" name="Content Placeholder 2"/>
          <p:cNvSpPr>
            <a:spLocks noGrp="1"/>
          </p:cNvSpPr>
          <p:nvPr>
            <p:ph idx="1"/>
          </p:nvPr>
        </p:nvSpPr>
        <p:spPr/>
        <p:txBody>
          <a:bodyPr/>
          <a:lstStyle/>
          <a:p>
            <a:r>
              <a:rPr lang="en-US" dirty="0"/>
              <a:t>Convolutional Layer</a:t>
            </a:r>
          </a:p>
          <a:p>
            <a:r>
              <a:rPr lang="en-US" dirty="0"/>
              <a:t>Pooling Layer</a:t>
            </a:r>
          </a:p>
          <a:p>
            <a:r>
              <a:rPr lang="en-US" dirty="0"/>
              <a:t>Fully connected Layer</a:t>
            </a:r>
          </a:p>
          <a:p>
            <a:endParaRPr lang="en-US" dirty="0"/>
          </a:p>
        </p:txBody>
      </p:sp>
      <p:sp>
        <p:nvSpPr>
          <p:cNvPr id="4" name="Date Placeholder 3"/>
          <p:cNvSpPr>
            <a:spLocks noGrp="1"/>
          </p:cNvSpPr>
          <p:nvPr>
            <p:ph type="dt" sz="half" idx="10"/>
          </p:nvPr>
        </p:nvSpPr>
        <p:spPr/>
        <p:txBody>
          <a:bodyPr/>
          <a:lstStyle/>
          <a:p>
            <a:fld id="{C1DCCBB2-3D20-483D-81BF-7AA9E770C1E1}" type="datetime1">
              <a:rPr lang="en-US" smtClean="0"/>
              <a:t>8/30/2023</a:t>
            </a:fld>
            <a:endParaRPr lang="en-US"/>
          </a:p>
        </p:txBody>
      </p:sp>
      <p:sp>
        <p:nvSpPr>
          <p:cNvPr id="5" name="Slide Number Placeholder 4"/>
          <p:cNvSpPr>
            <a:spLocks noGrp="1"/>
          </p:cNvSpPr>
          <p:nvPr>
            <p:ph type="sldNum" sz="quarter" idx="12"/>
          </p:nvPr>
        </p:nvSpPr>
        <p:spPr/>
        <p:txBody>
          <a:bodyPr/>
          <a:lstStyle/>
          <a:p>
            <a:fld id="{B642A835-42B0-4300-9971-90BF2248F97D}"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071D-7449-4AEC-AF63-77C4DD75E632}"/>
              </a:ext>
            </a:extLst>
          </p:cNvPr>
          <p:cNvSpPr>
            <a:spLocks noGrp="1"/>
          </p:cNvSpPr>
          <p:nvPr>
            <p:ph type="title"/>
          </p:nvPr>
        </p:nvSpPr>
        <p:spPr/>
        <p:txBody>
          <a:bodyPr/>
          <a:lstStyle/>
          <a:p>
            <a:pPr algn="ctr"/>
            <a:r>
              <a:rPr lang="en-US" dirty="0">
                <a:solidFill>
                  <a:srgbClr val="C00000"/>
                </a:solidFill>
                <a:latin typeface="Times New Roman" panose="02020603050405020304" pitchFamily="18" charset="0"/>
                <a:cs typeface="Times New Roman" panose="02020603050405020304" pitchFamily="18" charset="0"/>
              </a:rPr>
              <a:t>Convolution</a:t>
            </a:r>
          </a:p>
        </p:txBody>
      </p:sp>
      <p:sp>
        <p:nvSpPr>
          <p:cNvPr id="3" name="Content Placeholder 2">
            <a:extLst>
              <a:ext uri="{FF2B5EF4-FFF2-40B4-BE49-F238E27FC236}">
                <a16:creationId xmlns:a16="http://schemas.microsoft.com/office/drawing/2014/main" id="{732738D0-3287-4313-8C68-B5075C9768DE}"/>
              </a:ext>
            </a:extLst>
          </p:cNvPr>
          <p:cNvSpPr>
            <a:spLocks noGrp="1"/>
          </p:cNvSpPr>
          <p:nvPr>
            <p:ph idx="1"/>
          </p:nvPr>
        </p:nvSpPr>
        <p:spPr>
          <a:xfrm>
            <a:off x="838200" y="1504950"/>
            <a:ext cx="10515600" cy="4672013"/>
          </a:xfrm>
        </p:spPr>
        <p:txBody>
          <a:bodyPr>
            <a:normAutofit/>
          </a:bodyPr>
          <a:lstStyle/>
          <a:p>
            <a:pPr algn="just"/>
            <a:r>
              <a:rPr lang="en-US" dirty="0">
                <a:latin typeface="Times New Roman" panose="02020603050405020304" pitchFamily="18" charset="0"/>
                <a:cs typeface="Times New Roman" panose="02020603050405020304" pitchFamily="18" charset="0"/>
              </a:rPr>
              <a:t>Convolution is a </a:t>
            </a:r>
            <a:r>
              <a:rPr lang="en-US" dirty="0">
                <a:solidFill>
                  <a:srgbClr val="FF0000"/>
                </a:solidFill>
                <a:latin typeface="Times New Roman" panose="02020603050405020304" pitchFamily="18" charset="0"/>
                <a:cs typeface="Times New Roman" panose="02020603050405020304" pitchFamily="18" charset="0"/>
              </a:rPr>
              <a:t>pointwise multiplication of two functions </a:t>
            </a:r>
            <a:r>
              <a:rPr lang="en-US" dirty="0">
                <a:latin typeface="Times New Roman" panose="02020603050405020304" pitchFamily="18" charset="0"/>
                <a:cs typeface="Times New Roman" panose="02020603050405020304" pitchFamily="18" charset="0"/>
              </a:rPr>
              <a:t>to produce a third function.</a:t>
            </a:r>
          </a:p>
          <a:p>
            <a:pPr algn="just"/>
            <a:r>
              <a:rPr lang="en-US" dirty="0">
                <a:latin typeface="Times New Roman" panose="02020603050405020304" pitchFamily="18" charset="0"/>
                <a:cs typeface="Times New Roman" panose="02020603050405020304" pitchFamily="18" charset="0"/>
              </a:rPr>
              <a:t>Primary purpose of convolution in CNN is to </a:t>
            </a:r>
            <a:r>
              <a:rPr lang="en-US" dirty="0">
                <a:solidFill>
                  <a:srgbClr val="FF0000"/>
                </a:solidFill>
                <a:latin typeface="Times New Roman" panose="02020603050405020304" pitchFamily="18" charset="0"/>
                <a:cs typeface="Times New Roman" panose="02020603050405020304" pitchFamily="18" charset="0"/>
              </a:rPr>
              <a:t>extract feat</a:t>
            </a:r>
            <a:r>
              <a:rPr lang="en-US" dirty="0">
                <a:latin typeface="Times New Roman" panose="02020603050405020304" pitchFamily="18" charset="0"/>
                <a:cs typeface="Times New Roman" panose="02020603050405020304" pitchFamily="18" charset="0"/>
              </a:rPr>
              <a:t>ures from the input image.</a:t>
            </a:r>
          </a:p>
          <a:p>
            <a:pPr algn="just"/>
            <a:r>
              <a:rPr lang="en-US" dirty="0">
                <a:latin typeface="Times New Roman" panose="02020603050405020304" pitchFamily="18" charset="0"/>
                <a:cs typeface="Times New Roman" panose="02020603050405020304" pitchFamily="18" charset="0"/>
              </a:rPr>
              <a:t>Matrix formed by sliding the filter over the image and computing the dot product is called the ‘Convolved Feature’ or ‘Activation Map’ or the ‘Feature Map‘.</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CF9F7FCB-79D6-4E82-824C-9D859B276177}" type="datetime1">
              <a:rPr lang="en-US" smtClean="0"/>
              <a:t>8/30/2023</a:t>
            </a:fld>
            <a:endParaRPr lang="en-US"/>
          </a:p>
        </p:txBody>
      </p:sp>
      <p:sp>
        <p:nvSpPr>
          <p:cNvPr id="6" name="Slide Number Placeholder 5">
            <a:extLst>
              <a:ext uri="{FF2B5EF4-FFF2-40B4-BE49-F238E27FC236}">
                <a16:creationId xmlns:a16="http://schemas.microsoft.com/office/drawing/2014/main" id="{D434596D-C281-415B-8DCC-57C72CF7AA66}"/>
              </a:ext>
            </a:extLst>
          </p:cNvPr>
          <p:cNvSpPr>
            <a:spLocks noGrp="1"/>
          </p:cNvSpPr>
          <p:nvPr>
            <p:ph type="sldNum" sz="quarter" idx="12"/>
          </p:nvPr>
        </p:nvSpPr>
        <p:spPr/>
        <p:txBody>
          <a:bodyPr/>
          <a:lstStyle/>
          <a:p>
            <a:fld id="{B642A835-42B0-4300-9971-90BF2248F97D}" type="slidenum">
              <a:rPr lang="en-US" smtClean="0"/>
              <a:pPr/>
              <a:t>23</a:t>
            </a:fld>
            <a:endParaRPr lang="en-US"/>
          </a:p>
        </p:txBody>
      </p:sp>
      <p:sp>
        <p:nvSpPr>
          <p:cNvPr id="7" name="TextBox 6"/>
          <p:cNvSpPr txBox="1"/>
          <p:nvPr/>
        </p:nvSpPr>
        <p:spPr>
          <a:xfrm>
            <a:off x="3035300" y="4876800"/>
            <a:ext cx="6680200" cy="523220"/>
          </a:xfrm>
          <a:prstGeom prst="rect">
            <a:avLst/>
          </a:prstGeom>
          <a:noFill/>
        </p:spPr>
        <p:txBody>
          <a:bodyPr wrap="square" rtlCol="0">
            <a:spAutoFit/>
          </a:bodyPr>
          <a:lstStyle/>
          <a:p>
            <a:r>
              <a:rPr lang="en-US" sz="2800" b="1" dirty="0">
                <a:solidFill>
                  <a:srgbClr val="00B050"/>
                </a:solidFill>
              </a:rPr>
              <a:t>Keywords: Filter , Kernel , stride, padding</a:t>
            </a:r>
          </a:p>
        </p:txBody>
      </p:sp>
    </p:spTree>
    <p:extLst>
      <p:ext uri="{BB962C8B-B14F-4D97-AF65-F5344CB8AC3E}">
        <p14:creationId xmlns:p14="http://schemas.microsoft.com/office/powerpoint/2010/main" val="173309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72F8-3BB5-4314-BC54-00B048D4C5E7}"/>
              </a:ext>
            </a:extLst>
          </p:cNvPr>
          <p:cNvSpPr txBox="1"/>
          <p:nvPr/>
        </p:nvSpPr>
        <p:spPr>
          <a:xfrm>
            <a:off x="342900" y="403058"/>
            <a:ext cx="10966784" cy="707886"/>
          </a:xfrm>
          <a:prstGeom prst="rect">
            <a:avLst/>
          </a:prstGeom>
          <a:noFill/>
        </p:spPr>
        <p:txBody>
          <a:bodyPr wrap="square" rtlCol="0">
            <a:sp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Convolution Example</a:t>
            </a:r>
          </a:p>
        </p:txBody>
      </p:sp>
      <p:graphicFrame>
        <p:nvGraphicFramePr>
          <p:cNvPr id="6" name="Table 5">
            <a:extLst>
              <a:ext uri="{FF2B5EF4-FFF2-40B4-BE49-F238E27FC236}">
                <a16:creationId xmlns:a16="http://schemas.microsoft.com/office/drawing/2014/main" id="{AC808BDB-778E-4865-9F99-A4F14E508D8C}"/>
              </a:ext>
            </a:extLst>
          </p:cNvPr>
          <p:cNvGraphicFramePr>
            <a:graphicFrameLocks noGrp="1"/>
          </p:cNvGraphicFramePr>
          <p:nvPr>
            <p:extLst>
              <p:ext uri="{D42A27DB-BD31-4B8C-83A1-F6EECF244321}">
                <p14:modId xmlns:p14="http://schemas.microsoft.com/office/powerpoint/2010/main" val="2514269554"/>
              </p:ext>
            </p:extLst>
          </p:nvPr>
        </p:nvGraphicFramePr>
        <p:xfrm>
          <a:off x="6274924" y="3162104"/>
          <a:ext cx="1279353" cy="1335483"/>
        </p:xfrm>
        <a:graphic>
          <a:graphicData uri="http://schemas.openxmlformats.org/drawingml/2006/table">
            <a:tbl>
              <a:tblPr bandRow="1">
                <a:tableStyleId>{7E9639D4-E3E2-4D34-9284-5A2195B3D0D7}</a:tableStyleId>
              </a:tblPr>
              <a:tblGrid>
                <a:gridCol w="426451">
                  <a:extLst>
                    <a:ext uri="{9D8B030D-6E8A-4147-A177-3AD203B41FA5}">
                      <a16:colId xmlns:a16="http://schemas.microsoft.com/office/drawing/2014/main" val="1039579437"/>
                    </a:ext>
                  </a:extLst>
                </a:gridCol>
                <a:gridCol w="426451">
                  <a:extLst>
                    <a:ext uri="{9D8B030D-6E8A-4147-A177-3AD203B41FA5}">
                      <a16:colId xmlns:a16="http://schemas.microsoft.com/office/drawing/2014/main" val="3979055405"/>
                    </a:ext>
                  </a:extLst>
                </a:gridCol>
                <a:gridCol w="426451">
                  <a:extLst>
                    <a:ext uri="{9D8B030D-6E8A-4147-A177-3AD203B41FA5}">
                      <a16:colId xmlns:a16="http://schemas.microsoft.com/office/drawing/2014/main" val="3924689820"/>
                    </a:ext>
                  </a:extLst>
                </a:gridCol>
              </a:tblGrid>
              <a:tr h="445161">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8476093"/>
                  </a:ext>
                </a:extLst>
              </a:tr>
              <a:tr h="445161">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4814131"/>
                  </a:ext>
                </a:extLst>
              </a:tr>
              <a:tr h="445161">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106194"/>
                  </a:ext>
                </a:extLst>
              </a:tr>
            </a:tbl>
          </a:graphicData>
        </a:graphic>
      </p:graphicFrame>
      <p:sp>
        <p:nvSpPr>
          <p:cNvPr id="7" name="TextBox 6">
            <a:extLst>
              <a:ext uri="{FF2B5EF4-FFF2-40B4-BE49-F238E27FC236}">
                <a16:creationId xmlns:a16="http://schemas.microsoft.com/office/drawing/2014/main" id="{FCC52DF9-B8C2-4421-A76F-E65AA0791B1A}"/>
              </a:ext>
            </a:extLst>
          </p:cNvPr>
          <p:cNvSpPr txBox="1"/>
          <p:nvPr/>
        </p:nvSpPr>
        <p:spPr>
          <a:xfrm>
            <a:off x="5259803" y="3513767"/>
            <a:ext cx="403058" cy="369332"/>
          </a:xfrm>
          <a:prstGeom prst="rect">
            <a:avLst/>
          </a:prstGeom>
          <a:noFill/>
        </p:spPr>
        <p:txBody>
          <a:bodyPr wrap="square" rtlCol="0">
            <a:spAutoFit/>
          </a:bodyPr>
          <a:lstStyle/>
          <a:p>
            <a:r>
              <a:rPr lang="en-US" dirty="0"/>
              <a:t>*</a:t>
            </a:r>
          </a:p>
        </p:txBody>
      </p:sp>
      <p:graphicFrame>
        <p:nvGraphicFramePr>
          <p:cNvPr id="8" name="Table 7">
            <a:extLst>
              <a:ext uri="{FF2B5EF4-FFF2-40B4-BE49-F238E27FC236}">
                <a16:creationId xmlns:a16="http://schemas.microsoft.com/office/drawing/2014/main" id="{05817F1B-81EB-4397-9F87-A2AC0AA14758}"/>
              </a:ext>
            </a:extLst>
          </p:cNvPr>
          <p:cNvGraphicFramePr>
            <a:graphicFrameLocks noGrp="1"/>
          </p:cNvGraphicFramePr>
          <p:nvPr>
            <p:extLst>
              <p:ext uri="{D42A27DB-BD31-4B8C-83A1-F6EECF244321}">
                <p14:modId xmlns:p14="http://schemas.microsoft.com/office/powerpoint/2010/main" val="3382301816"/>
              </p:ext>
            </p:extLst>
          </p:nvPr>
        </p:nvGraphicFramePr>
        <p:xfrm>
          <a:off x="8984609" y="2770180"/>
          <a:ext cx="2864491" cy="2072640"/>
        </p:xfrm>
        <a:graphic>
          <a:graphicData uri="http://schemas.openxmlformats.org/drawingml/2006/table">
            <a:tbl>
              <a:tblPr>
                <a:tableStyleId>{5C22544A-7EE6-4342-B048-85BDC9FD1C3A}</a:tableStyleId>
              </a:tblPr>
              <a:tblGrid>
                <a:gridCol w="712342">
                  <a:extLst>
                    <a:ext uri="{9D8B030D-6E8A-4147-A177-3AD203B41FA5}">
                      <a16:colId xmlns:a16="http://schemas.microsoft.com/office/drawing/2014/main" val="2154275047"/>
                    </a:ext>
                  </a:extLst>
                </a:gridCol>
                <a:gridCol w="717383">
                  <a:extLst>
                    <a:ext uri="{9D8B030D-6E8A-4147-A177-3AD203B41FA5}">
                      <a16:colId xmlns:a16="http://schemas.microsoft.com/office/drawing/2014/main" val="565825103"/>
                    </a:ext>
                  </a:extLst>
                </a:gridCol>
                <a:gridCol w="717383">
                  <a:extLst>
                    <a:ext uri="{9D8B030D-6E8A-4147-A177-3AD203B41FA5}">
                      <a16:colId xmlns:a16="http://schemas.microsoft.com/office/drawing/2014/main" val="928451339"/>
                    </a:ext>
                  </a:extLst>
                </a:gridCol>
                <a:gridCol w="717383">
                  <a:extLst>
                    <a:ext uri="{9D8B030D-6E8A-4147-A177-3AD203B41FA5}">
                      <a16:colId xmlns:a16="http://schemas.microsoft.com/office/drawing/2014/main" val="1258794688"/>
                    </a:ext>
                  </a:extLst>
                </a:gridCol>
              </a:tblGrid>
              <a:tr h="370840">
                <a:tc>
                  <a:txBody>
                    <a:bodyPr/>
                    <a:lstStyle/>
                    <a:p>
                      <a:r>
                        <a:rPr lang="en-US" sz="2800" dirty="0"/>
                        <a:t>-5</a:t>
                      </a:r>
                    </a:p>
                  </a:txBody>
                  <a:tcPr>
                    <a:solidFill>
                      <a:schemeClr val="accent6"/>
                    </a:solidFill>
                  </a:tcPr>
                </a:tc>
                <a:tc>
                  <a:txBody>
                    <a:bodyPr/>
                    <a:lstStyle/>
                    <a:p>
                      <a:r>
                        <a:rPr lang="en-US" sz="2800" dirty="0"/>
                        <a:t>-4</a:t>
                      </a:r>
                    </a:p>
                  </a:txBody>
                  <a:tcPr/>
                </a:tc>
                <a:tc>
                  <a:txBody>
                    <a:bodyPr/>
                    <a:lstStyle/>
                    <a:p>
                      <a:r>
                        <a:rPr lang="en-US" sz="2800" dirty="0"/>
                        <a:t>0</a:t>
                      </a:r>
                    </a:p>
                  </a:txBody>
                  <a:tcPr/>
                </a:tc>
                <a:tc>
                  <a:txBody>
                    <a:bodyPr/>
                    <a:lstStyle/>
                    <a:p>
                      <a:r>
                        <a:rPr lang="en-US" sz="2800" dirty="0"/>
                        <a:t>8</a:t>
                      </a:r>
                    </a:p>
                  </a:txBody>
                  <a:tcPr/>
                </a:tc>
                <a:extLst>
                  <a:ext uri="{0D108BD9-81ED-4DB2-BD59-A6C34878D82A}">
                    <a16:rowId xmlns:a16="http://schemas.microsoft.com/office/drawing/2014/main" val="2141453848"/>
                  </a:ext>
                </a:extLst>
              </a:tr>
              <a:tr h="370840">
                <a:tc>
                  <a:txBody>
                    <a:bodyPr/>
                    <a:lstStyle/>
                    <a:p>
                      <a:endParaRPr lang="en-US" sz="2800"/>
                    </a:p>
                  </a:txBody>
                  <a:tcPr/>
                </a:tc>
                <a:tc>
                  <a:txBody>
                    <a:bodyPr/>
                    <a:lstStyle/>
                    <a:p>
                      <a:endParaRPr lang="en-US" sz="2800" dirty="0"/>
                    </a:p>
                  </a:txBody>
                  <a:tcPr/>
                </a:tc>
                <a:tc>
                  <a:txBody>
                    <a:bodyPr/>
                    <a:lstStyle/>
                    <a:p>
                      <a:endParaRPr lang="en-US" sz="2800" dirty="0"/>
                    </a:p>
                  </a:txBody>
                  <a:tcPr/>
                </a:tc>
                <a:tc>
                  <a:txBody>
                    <a:bodyPr/>
                    <a:lstStyle/>
                    <a:p>
                      <a:endParaRPr lang="en-US" sz="2800"/>
                    </a:p>
                  </a:txBody>
                  <a:tcPr/>
                </a:tc>
                <a:extLst>
                  <a:ext uri="{0D108BD9-81ED-4DB2-BD59-A6C34878D82A}">
                    <a16:rowId xmlns:a16="http://schemas.microsoft.com/office/drawing/2014/main" val="2073196708"/>
                  </a:ext>
                </a:extLst>
              </a:tr>
              <a:tr h="370840">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1985093188"/>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extLst>
                  <a:ext uri="{0D108BD9-81ED-4DB2-BD59-A6C34878D82A}">
                    <a16:rowId xmlns:a16="http://schemas.microsoft.com/office/drawing/2014/main" val="1619291756"/>
                  </a:ext>
                </a:extLst>
              </a:tr>
            </a:tbl>
          </a:graphicData>
        </a:graphic>
      </p:graphicFrame>
      <p:sp>
        <p:nvSpPr>
          <p:cNvPr id="9" name="TextBox 8">
            <a:extLst>
              <a:ext uri="{FF2B5EF4-FFF2-40B4-BE49-F238E27FC236}">
                <a16:creationId xmlns:a16="http://schemas.microsoft.com/office/drawing/2014/main" id="{79D39436-1F70-4FBF-AC5B-0D484DBA07EA}"/>
              </a:ext>
            </a:extLst>
          </p:cNvPr>
          <p:cNvSpPr txBox="1"/>
          <p:nvPr/>
        </p:nvSpPr>
        <p:spPr>
          <a:xfrm>
            <a:off x="8472234" y="3278664"/>
            <a:ext cx="294774"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0FADC3B3-2D78-43CD-9F30-0578FDA631E4}"/>
              </a:ext>
            </a:extLst>
          </p:cNvPr>
          <p:cNvSpPr txBox="1"/>
          <p:nvPr/>
        </p:nvSpPr>
        <p:spPr>
          <a:xfrm>
            <a:off x="5880723" y="2260343"/>
            <a:ext cx="2829426" cy="523220"/>
          </a:xfrm>
          <a:prstGeom prst="rect">
            <a:avLst/>
          </a:prstGeom>
          <a:noFill/>
        </p:spPr>
        <p:txBody>
          <a:bodyPr wrap="square" rtlCol="0">
            <a:spAutoFit/>
          </a:bodyPr>
          <a:lstStyle/>
          <a:p>
            <a:r>
              <a:rPr lang="en-US" sz="2800" dirty="0"/>
              <a:t>Convolution</a:t>
            </a:r>
          </a:p>
        </p:txBody>
      </p:sp>
      <p:sp>
        <p:nvSpPr>
          <p:cNvPr id="11" name="TextBox 10">
            <a:extLst>
              <a:ext uri="{FF2B5EF4-FFF2-40B4-BE49-F238E27FC236}">
                <a16:creationId xmlns:a16="http://schemas.microsoft.com/office/drawing/2014/main" id="{01CDEA6A-2035-4CA2-A4DA-83BD69F4DA2E}"/>
              </a:ext>
            </a:extLst>
          </p:cNvPr>
          <p:cNvSpPr txBox="1"/>
          <p:nvPr/>
        </p:nvSpPr>
        <p:spPr>
          <a:xfrm>
            <a:off x="5722017" y="4957713"/>
            <a:ext cx="2829426" cy="461665"/>
          </a:xfrm>
          <a:prstGeom prst="rect">
            <a:avLst/>
          </a:prstGeom>
          <a:noFill/>
        </p:spPr>
        <p:txBody>
          <a:bodyPr wrap="square" rtlCol="0">
            <a:spAutoFit/>
          </a:bodyPr>
          <a:lstStyle/>
          <a:p>
            <a:r>
              <a:rPr lang="en-US" sz="2400" dirty="0"/>
              <a:t>3X3 Filter (</a:t>
            </a:r>
            <a:r>
              <a:rPr lang="en-US" sz="2400" dirty="0" err="1"/>
              <a:t>fXf</a:t>
            </a:r>
            <a:r>
              <a:rPr lang="en-US" sz="2400" dirty="0"/>
              <a:t>)</a:t>
            </a:r>
          </a:p>
        </p:txBody>
      </p:sp>
      <p:sp>
        <p:nvSpPr>
          <p:cNvPr id="13" name="TextBox 12">
            <a:extLst>
              <a:ext uri="{FF2B5EF4-FFF2-40B4-BE49-F238E27FC236}">
                <a16:creationId xmlns:a16="http://schemas.microsoft.com/office/drawing/2014/main" id="{EB3ED0C0-6AFD-41A0-8B39-346AF6FEB07E}"/>
              </a:ext>
            </a:extLst>
          </p:cNvPr>
          <p:cNvSpPr txBox="1"/>
          <p:nvPr/>
        </p:nvSpPr>
        <p:spPr>
          <a:xfrm>
            <a:off x="1294111" y="5450155"/>
            <a:ext cx="2642937" cy="461665"/>
          </a:xfrm>
          <a:prstGeom prst="rect">
            <a:avLst/>
          </a:prstGeom>
          <a:noFill/>
        </p:spPr>
        <p:txBody>
          <a:bodyPr wrap="square" rtlCol="0">
            <a:spAutoFit/>
          </a:bodyPr>
          <a:lstStyle/>
          <a:p>
            <a:r>
              <a:rPr lang="en-US" sz="2400" dirty="0"/>
              <a:t>6X6 Matrix (</a:t>
            </a:r>
            <a:r>
              <a:rPr lang="en-US" sz="2400" dirty="0" err="1"/>
              <a:t>nXn</a:t>
            </a:r>
            <a:r>
              <a:rPr lang="en-US" sz="2400" dirty="0"/>
              <a:t>)</a:t>
            </a:r>
          </a:p>
        </p:txBody>
      </p:sp>
      <p:graphicFrame>
        <p:nvGraphicFramePr>
          <p:cNvPr id="14" name="Table 13">
            <a:extLst>
              <a:ext uri="{FF2B5EF4-FFF2-40B4-BE49-F238E27FC236}">
                <a16:creationId xmlns:a16="http://schemas.microsoft.com/office/drawing/2014/main" id="{F59E5389-9FFF-4714-BFE8-C4B3D32FA471}"/>
              </a:ext>
            </a:extLst>
          </p:cNvPr>
          <p:cNvGraphicFramePr>
            <a:graphicFrameLocks noGrp="1"/>
          </p:cNvGraphicFramePr>
          <p:nvPr>
            <p:extLst>
              <p:ext uri="{D42A27DB-BD31-4B8C-83A1-F6EECF244321}">
                <p14:modId xmlns:p14="http://schemas.microsoft.com/office/powerpoint/2010/main" val="770793420"/>
              </p:ext>
            </p:extLst>
          </p:nvPr>
        </p:nvGraphicFramePr>
        <p:xfrm>
          <a:off x="916606" y="2058281"/>
          <a:ext cx="3753648" cy="3179430"/>
        </p:xfrm>
        <a:graphic>
          <a:graphicData uri="http://schemas.openxmlformats.org/drawingml/2006/table">
            <a:tbl>
              <a:tblPr firstRow="1" bandRow="1">
                <a:tableStyleId>{5940675A-B579-460E-94D1-54222C63F5DA}</a:tableStyleId>
              </a:tblPr>
              <a:tblGrid>
                <a:gridCol w="625608">
                  <a:extLst>
                    <a:ext uri="{9D8B030D-6E8A-4147-A177-3AD203B41FA5}">
                      <a16:colId xmlns:a16="http://schemas.microsoft.com/office/drawing/2014/main" val="360233322"/>
                    </a:ext>
                  </a:extLst>
                </a:gridCol>
                <a:gridCol w="625608">
                  <a:extLst>
                    <a:ext uri="{9D8B030D-6E8A-4147-A177-3AD203B41FA5}">
                      <a16:colId xmlns:a16="http://schemas.microsoft.com/office/drawing/2014/main" val="3999828720"/>
                    </a:ext>
                  </a:extLst>
                </a:gridCol>
                <a:gridCol w="625608">
                  <a:extLst>
                    <a:ext uri="{9D8B030D-6E8A-4147-A177-3AD203B41FA5}">
                      <a16:colId xmlns:a16="http://schemas.microsoft.com/office/drawing/2014/main" val="2597125703"/>
                    </a:ext>
                  </a:extLst>
                </a:gridCol>
                <a:gridCol w="625608">
                  <a:extLst>
                    <a:ext uri="{9D8B030D-6E8A-4147-A177-3AD203B41FA5}">
                      <a16:colId xmlns:a16="http://schemas.microsoft.com/office/drawing/2014/main" val="3891424860"/>
                    </a:ext>
                  </a:extLst>
                </a:gridCol>
                <a:gridCol w="625608">
                  <a:extLst>
                    <a:ext uri="{9D8B030D-6E8A-4147-A177-3AD203B41FA5}">
                      <a16:colId xmlns:a16="http://schemas.microsoft.com/office/drawing/2014/main" val="3619151586"/>
                    </a:ext>
                  </a:extLst>
                </a:gridCol>
                <a:gridCol w="625608">
                  <a:extLst>
                    <a:ext uri="{9D8B030D-6E8A-4147-A177-3AD203B41FA5}">
                      <a16:colId xmlns:a16="http://schemas.microsoft.com/office/drawing/2014/main" val="3791659616"/>
                    </a:ext>
                  </a:extLst>
                </a:gridCol>
              </a:tblGrid>
              <a:tr h="529905">
                <a:tc>
                  <a:txBody>
                    <a:bodyPr/>
                    <a:lstStyle/>
                    <a:p>
                      <a:r>
                        <a:rPr lang="en-US" sz="1800" dirty="0"/>
                        <a:t>3</a:t>
                      </a:r>
                    </a:p>
                  </a:txBody>
                  <a:tcPr>
                    <a:solidFill>
                      <a:schemeClr val="accent2"/>
                    </a:solidFill>
                  </a:tcPr>
                </a:tc>
                <a:tc>
                  <a:txBody>
                    <a:bodyPr/>
                    <a:lstStyle/>
                    <a:p>
                      <a:r>
                        <a:rPr lang="en-US" sz="1800" dirty="0"/>
                        <a:t>0</a:t>
                      </a:r>
                    </a:p>
                  </a:txBody>
                  <a:tcPr>
                    <a:solidFill>
                      <a:schemeClr val="accent2"/>
                    </a:solidFill>
                  </a:tcPr>
                </a:tc>
                <a:tc>
                  <a:txBody>
                    <a:bodyPr/>
                    <a:lstStyle/>
                    <a:p>
                      <a:r>
                        <a:rPr lang="en-US" sz="1800" dirty="0"/>
                        <a:t>1</a:t>
                      </a:r>
                    </a:p>
                  </a:txBody>
                  <a:tcPr>
                    <a:solidFill>
                      <a:schemeClr val="accent2"/>
                    </a:solidFill>
                  </a:tcPr>
                </a:tc>
                <a:tc>
                  <a:txBody>
                    <a:bodyPr/>
                    <a:lstStyle/>
                    <a:p>
                      <a:r>
                        <a:rPr lang="en-US" sz="1800" dirty="0"/>
                        <a:t>2</a:t>
                      </a:r>
                    </a:p>
                  </a:txBody>
                  <a:tcPr/>
                </a:tc>
                <a:tc>
                  <a:txBody>
                    <a:bodyPr/>
                    <a:lstStyle/>
                    <a:p>
                      <a:r>
                        <a:rPr lang="en-US" sz="1800" dirty="0"/>
                        <a:t>7</a:t>
                      </a:r>
                    </a:p>
                  </a:txBody>
                  <a:tcPr/>
                </a:tc>
                <a:tc>
                  <a:txBody>
                    <a:bodyPr/>
                    <a:lstStyle/>
                    <a:p>
                      <a:r>
                        <a:rPr lang="en-US" sz="1800" dirty="0"/>
                        <a:t>4</a:t>
                      </a:r>
                    </a:p>
                  </a:txBody>
                  <a:tcPr/>
                </a:tc>
                <a:extLst>
                  <a:ext uri="{0D108BD9-81ED-4DB2-BD59-A6C34878D82A}">
                    <a16:rowId xmlns:a16="http://schemas.microsoft.com/office/drawing/2014/main" val="1941618046"/>
                  </a:ext>
                </a:extLst>
              </a:tr>
              <a:tr h="529905">
                <a:tc>
                  <a:txBody>
                    <a:bodyPr/>
                    <a:lstStyle/>
                    <a:p>
                      <a:r>
                        <a:rPr lang="en-US" sz="1800" dirty="0"/>
                        <a:t>1</a:t>
                      </a:r>
                    </a:p>
                  </a:txBody>
                  <a:tcPr>
                    <a:solidFill>
                      <a:schemeClr val="accent2"/>
                    </a:solidFill>
                  </a:tcPr>
                </a:tc>
                <a:tc>
                  <a:txBody>
                    <a:bodyPr/>
                    <a:lstStyle/>
                    <a:p>
                      <a:r>
                        <a:rPr lang="en-US" sz="1800" dirty="0"/>
                        <a:t>5</a:t>
                      </a:r>
                    </a:p>
                  </a:txBody>
                  <a:tcPr>
                    <a:solidFill>
                      <a:schemeClr val="accent2"/>
                    </a:solidFill>
                  </a:tcPr>
                </a:tc>
                <a:tc>
                  <a:txBody>
                    <a:bodyPr/>
                    <a:lstStyle/>
                    <a:p>
                      <a:r>
                        <a:rPr lang="en-US" sz="1800" dirty="0"/>
                        <a:t>8</a:t>
                      </a:r>
                    </a:p>
                  </a:txBody>
                  <a:tcPr>
                    <a:solidFill>
                      <a:schemeClr val="accent2"/>
                    </a:solidFill>
                  </a:tcPr>
                </a:tc>
                <a:tc>
                  <a:txBody>
                    <a:bodyPr/>
                    <a:lstStyle/>
                    <a:p>
                      <a:r>
                        <a:rPr lang="en-US" sz="1800" dirty="0"/>
                        <a:t>9</a:t>
                      </a:r>
                    </a:p>
                  </a:txBody>
                  <a:tcPr/>
                </a:tc>
                <a:tc>
                  <a:txBody>
                    <a:bodyPr/>
                    <a:lstStyle/>
                    <a:p>
                      <a:r>
                        <a:rPr lang="en-US" sz="1800" dirty="0"/>
                        <a:t>3</a:t>
                      </a:r>
                    </a:p>
                  </a:txBody>
                  <a:tcPr/>
                </a:tc>
                <a:tc>
                  <a:txBody>
                    <a:bodyPr/>
                    <a:lstStyle/>
                    <a:p>
                      <a:r>
                        <a:rPr lang="en-US" sz="1800" dirty="0"/>
                        <a:t>1</a:t>
                      </a:r>
                    </a:p>
                  </a:txBody>
                  <a:tcPr/>
                </a:tc>
                <a:extLst>
                  <a:ext uri="{0D108BD9-81ED-4DB2-BD59-A6C34878D82A}">
                    <a16:rowId xmlns:a16="http://schemas.microsoft.com/office/drawing/2014/main" val="375943276"/>
                  </a:ext>
                </a:extLst>
              </a:tr>
              <a:tr h="529905">
                <a:tc>
                  <a:txBody>
                    <a:bodyPr/>
                    <a:lstStyle/>
                    <a:p>
                      <a:r>
                        <a:rPr lang="en-US" sz="1800" dirty="0"/>
                        <a:t>2</a:t>
                      </a:r>
                    </a:p>
                  </a:txBody>
                  <a:tcPr>
                    <a:solidFill>
                      <a:schemeClr val="accent2"/>
                    </a:solidFill>
                  </a:tcPr>
                </a:tc>
                <a:tc>
                  <a:txBody>
                    <a:bodyPr/>
                    <a:lstStyle/>
                    <a:p>
                      <a:r>
                        <a:rPr lang="en-US" sz="1800" dirty="0"/>
                        <a:t>7</a:t>
                      </a:r>
                    </a:p>
                  </a:txBody>
                  <a:tcPr>
                    <a:solidFill>
                      <a:schemeClr val="accent2"/>
                    </a:solidFill>
                  </a:tcPr>
                </a:tc>
                <a:tc>
                  <a:txBody>
                    <a:bodyPr/>
                    <a:lstStyle/>
                    <a:p>
                      <a:r>
                        <a:rPr lang="en-US" sz="1800" dirty="0"/>
                        <a:t>2</a:t>
                      </a:r>
                    </a:p>
                  </a:txBody>
                  <a:tcPr>
                    <a:solidFill>
                      <a:schemeClr val="accent2"/>
                    </a:solidFill>
                  </a:tcPr>
                </a:tc>
                <a:tc>
                  <a:txBody>
                    <a:bodyPr/>
                    <a:lstStyle/>
                    <a:p>
                      <a:r>
                        <a:rPr lang="en-US" sz="1800" dirty="0"/>
                        <a:t>5</a:t>
                      </a:r>
                    </a:p>
                  </a:txBody>
                  <a:tcPr/>
                </a:tc>
                <a:tc>
                  <a:txBody>
                    <a:bodyPr/>
                    <a:lstStyle/>
                    <a:p>
                      <a:r>
                        <a:rPr lang="en-US" sz="1800" dirty="0"/>
                        <a:t>1</a:t>
                      </a:r>
                    </a:p>
                  </a:txBody>
                  <a:tcPr/>
                </a:tc>
                <a:tc>
                  <a:txBody>
                    <a:bodyPr/>
                    <a:lstStyle/>
                    <a:p>
                      <a:r>
                        <a:rPr lang="en-US" sz="1800" dirty="0"/>
                        <a:t>3</a:t>
                      </a:r>
                    </a:p>
                  </a:txBody>
                  <a:tcPr/>
                </a:tc>
                <a:extLst>
                  <a:ext uri="{0D108BD9-81ED-4DB2-BD59-A6C34878D82A}">
                    <a16:rowId xmlns:a16="http://schemas.microsoft.com/office/drawing/2014/main" val="3589559195"/>
                  </a:ext>
                </a:extLst>
              </a:tr>
              <a:tr h="529905">
                <a:tc>
                  <a:txBody>
                    <a:bodyPr/>
                    <a:lstStyle/>
                    <a:p>
                      <a:r>
                        <a:rPr lang="en-US" sz="1800" dirty="0"/>
                        <a:t>0</a:t>
                      </a:r>
                    </a:p>
                  </a:txBody>
                  <a:tcPr/>
                </a:tc>
                <a:tc>
                  <a:txBody>
                    <a:bodyPr/>
                    <a:lstStyle/>
                    <a:p>
                      <a:r>
                        <a:rPr lang="en-US" sz="1800" dirty="0"/>
                        <a:t>1</a:t>
                      </a:r>
                    </a:p>
                  </a:txBody>
                  <a:tcPr/>
                </a:tc>
                <a:tc>
                  <a:txBody>
                    <a:bodyPr/>
                    <a:lstStyle/>
                    <a:p>
                      <a:r>
                        <a:rPr lang="en-US" sz="1800" dirty="0"/>
                        <a:t>3</a:t>
                      </a:r>
                    </a:p>
                  </a:txBody>
                  <a:tcPr/>
                </a:tc>
                <a:tc>
                  <a:txBody>
                    <a:bodyPr/>
                    <a:lstStyle/>
                    <a:p>
                      <a:r>
                        <a:rPr lang="en-US" sz="1800" dirty="0"/>
                        <a:t>1</a:t>
                      </a:r>
                    </a:p>
                  </a:txBody>
                  <a:tcPr/>
                </a:tc>
                <a:tc>
                  <a:txBody>
                    <a:bodyPr/>
                    <a:lstStyle/>
                    <a:p>
                      <a:r>
                        <a:rPr lang="en-US" sz="1800" dirty="0"/>
                        <a:t>7</a:t>
                      </a:r>
                    </a:p>
                  </a:txBody>
                  <a:tcPr/>
                </a:tc>
                <a:tc>
                  <a:txBody>
                    <a:bodyPr/>
                    <a:lstStyle/>
                    <a:p>
                      <a:r>
                        <a:rPr lang="en-US" sz="1800" dirty="0"/>
                        <a:t>8</a:t>
                      </a:r>
                    </a:p>
                  </a:txBody>
                  <a:tcPr/>
                </a:tc>
                <a:extLst>
                  <a:ext uri="{0D108BD9-81ED-4DB2-BD59-A6C34878D82A}">
                    <a16:rowId xmlns:a16="http://schemas.microsoft.com/office/drawing/2014/main" val="3816492816"/>
                  </a:ext>
                </a:extLst>
              </a:tr>
              <a:tr h="529905">
                <a:tc>
                  <a:txBody>
                    <a:bodyPr/>
                    <a:lstStyle/>
                    <a:p>
                      <a:r>
                        <a:rPr lang="en-US" sz="1800" dirty="0"/>
                        <a:t>4</a:t>
                      </a:r>
                    </a:p>
                  </a:txBody>
                  <a:tcPr/>
                </a:tc>
                <a:tc>
                  <a:txBody>
                    <a:bodyPr/>
                    <a:lstStyle/>
                    <a:p>
                      <a:r>
                        <a:rPr lang="en-US" sz="1800" dirty="0"/>
                        <a:t>2</a:t>
                      </a:r>
                    </a:p>
                  </a:txBody>
                  <a:tcPr/>
                </a:tc>
                <a:tc>
                  <a:txBody>
                    <a:bodyPr/>
                    <a:lstStyle/>
                    <a:p>
                      <a:r>
                        <a:rPr lang="en-US" sz="1800" dirty="0"/>
                        <a:t>1</a:t>
                      </a:r>
                    </a:p>
                  </a:txBody>
                  <a:tcPr/>
                </a:tc>
                <a:tc>
                  <a:txBody>
                    <a:bodyPr/>
                    <a:lstStyle/>
                    <a:p>
                      <a:r>
                        <a:rPr lang="en-US" sz="1800" dirty="0"/>
                        <a:t>6</a:t>
                      </a:r>
                    </a:p>
                  </a:txBody>
                  <a:tcPr/>
                </a:tc>
                <a:tc>
                  <a:txBody>
                    <a:bodyPr/>
                    <a:lstStyle/>
                    <a:p>
                      <a:r>
                        <a:rPr lang="en-US" sz="1800" dirty="0"/>
                        <a:t>2</a:t>
                      </a:r>
                    </a:p>
                  </a:txBody>
                  <a:tcPr/>
                </a:tc>
                <a:tc>
                  <a:txBody>
                    <a:bodyPr/>
                    <a:lstStyle/>
                    <a:p>
                      <a:r>
                        <a:rPr lang="en-US" sz="1800" dirty="0"/>
                        <a:t>8</a:t>
                      </a:r>
                    </a:p>
                  </a:txBody>
                  <a:tcPr/>
                </a:tc>
                <a:extLst>
                  <a:ext uri="{0D108BD9-81ED-4DB2-BD59-A6C34878D82A}">
                    <a16:rowId xmlns:a16="http://schemas.microsoft.com/office/drawing/2014/main" val="3509995202"/>
                  </a:ext>
                </a:extLst>
              </a:tr>
              <a:tr h="529905">
                <a:tc>
                  <a:txBody>
                    <a:bodyPr/>
                    <a:lstStyle/>
                    <a:p>
                      <a:r>
                        <a:rPr lang="en-US" sz="1800" dirty="0"/>
                        <a:t>2</a:t>
                      </a:r>
                    </a:p>
                  </a:txBody>
                  <a:tcPr/>
                </a:tc>
                <a:tc>
                  <a:txBody>
                    <a:bodyPr/>
                    <a:lstStyle/>
                    <a:p>
                      <a:r>
                        <a:rPr lang="en-US" sz="1800" dirty="0"/>
                        <a:t>4</a:t>
                      </a:r>
                    </a:p>
                  </a:txBody>
                  <a:tcPr/>
                </a:tc>
                <a:tc>
                  <a:txBody>
                    <a:bodyPr/>
                    <a:lstStyle/>
                    <a:p>
                      <a:r>
                        <a:rPr lang="en-US" sz="1800" dirty="0"/>
                        <a:t>5</a:t>
                      </a:r>
                    </a:p>
                  </a:txBody>
                  <a:tcPr/>
                </a:tc>
                <a:tc>
                  <a:txBody>
                    <a:bodyPr/>
                    <a:lstStyle/>
                    <a:p>
                      <a:r>
                        <a:rPr lang="en-US" sz="1800" dirty="0"/>
                        <a:t>2</a:t>
                      </a:r>
                    </a:p>
                  </a:txBody>
                  <a:tcPr/>
                </a:tc>
                <a:tc>
                  <a:txBody>
                    <a:bodyPr/>
                    <a:lstStyle/>
                    <a:p>
                      <a:r>
                        <a:rPr lang="en-US" sz="1800" dirty="0"/>
                        <a:t>3</a:t>
                      </a:r>
                    </a:p>
                  </a:txBody>
                  <a:tcPr/>
                </a:tc>
                <a:tc>
                  <a:txBody>
                    <a:bodyPr/>
                    <a:lstStyle/>
                    <a:p>
                      <a:r>
                        <a:rPr lang="en-US" sz="1800" dirty="0"/>
                        <a:t>9</a:t>
                      </a:r>
                    </a:p>
                  </a:txBody>
                  <a:tcPr/>
                </a:tc>
                <a:extLst>
                  <a:ext uri="{0D108BD9-81ED-4DB2-BD59-A6C34878D82A}">
                    <a16:rowId xmlns:a16="http://schemas.microsoft.com/office/drawing/2014/main" val="3933152441"/>
                  </a:ext>
                </a:extLst>
              </a:tr>
            </a:tbl>
          </a:graphicData>
        </a:graphic>
      </p:graphicFrame>
      <p:graphicFrame>
        <p:nvGraphicFramePr>
          <p:cNvPr id="15" name="Table 14">
            <a:extLst>
              <a:ext uri="{FF2B5EF4-FFF2-40B4-BE49-F238E27FC236}">
                <a16:creationId xmlns:a16="http://schemas.microsoft.com/office/drawing/2014/main" id="{DF434C8F-75FC-4C2E-9879-423E57125CEC}"/>
              </a:ext>
            </a:extLst>
          </p:cNvPr>
          <p:cNvGraphicFramePr>
            <a:graphicFrameLocks noGrp="1"/>
          </p:cNvGraphicFramePr>
          <p:nvPr>
            <p:extLst>
              <p:ext uri="{D42A27DB-BD31-4B8C-83A1-F6EECF244321}">
                <p14:modId xmlns:p14="http://schemas.microsoft.com/office/powerpoint/2010/main" val="3276461814"/>
              </p:ext>
            </p:extLst>
          </p:nvPr>
        </p:nvGraphicFramePr>
        <p:xfrm>
          <a:off x="1294111" y="2296680"/>
          <a:ext cx="1876927" cy="1619763"/>
        </p:xfrm>
        <a:graphic>
          <a:graphicData uri="http://schemas.openxmlformats.org/drawingml/2006/table">
            <a:tbl>
              <a:tblPr bandRow="1">
                <a:tableStyleId>{7E9639D4-E3E2-4D34-9284-5A2195B3D0D7}</a:tableStyleId>
              </a:tblPr>
              <a:tblGrid>
                <a:gridCol w="608773">
                  <a:extLst>
                    <a:ext uri="{9D8B030D-6E8A-4147-A177-3AD203B41FA5}">
                      <a16:colId xmlns:a16="http://schemas.microsoft.com/office/drawing/2014/main" val="1039579437"/>
                    </a:ext>
                  </a:extLst>
                </a:gridCol>
                <a:gridCol w="634077">
                  <a:extLst>
                    <a:ext uri="{9D8B030D-6E8A-4147-A177-3AD203B41FA5}">
                      <a16:colId xmlns:a16="http://schemas.microsoft.com/office/drawing/2014/main" val="3979055405"/>
                    </a:ext>
                  </a:extLst>
                </a:gridCol>
                <a:gridCol w="634077">
                  <a:extLst>
                    <a:ext uri="{9D8B030D-6E8A-4147-A177-3AD203B41FA5}">
                      <a16:colId xmlns:a16="http://schemas.microsoft.com/office/drawing/2014/main" val="3924689820"/>
                    </a:ext>
                  </a:extLst>
                </a:gridCol>
              </a:tblGrid>
              <a:tr h="539921">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8476093"/>
                  </a:ext>
                </a:extLst>
              </a:tr>
              <a:tr h="539921">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814131"/>
                  </a:ext>
                </a:extLst>
              </a:tr>
              <a:tr h="539921">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4106194"/>
                  </a:ext>
                </a:extLst>
              </a:tr>
            </a:tbl>
          </a:graphicData>
        </a:graphic>
      </p:graphicFrame>
      <p:cxnSp>
        <p:nvCxnSpPr>
          <p:cNvPr id="18" name="Straight Connector 17">
            <a:extLst>
              <a:ext uri="{FF2B5EF4-FFF2-40B4-BE49-F238E27FC236}">
                <a16:creationId xmlns:a16="http://schemas.microsoft.com/office/drawing/2014/main" id="{92A15189-9330-44F3-9BAB-C5B70ECD1A1A}"/>
              </a:ext>
            </a:extLst>
          </p:cNvPr>
          <p:cNvCxnSpPr>
            <a:cxnSpLocks/>
          </p:cNvCxnSpPr>
          <p:nvPr/>
        </p:nvCxnSpPr>
        <p:spPr>
          <a:xfrm>
            <a:off x="2793430" y="2058281"/>
            <a:ext cx="3481494" cy="1103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77D6A7-5773-467A-A5BB-65039F2E4C54}"/>
              </a:ext>
            </a:extLst>
          </p:cNvPr>
          <p:cNvCxnSpPr>
            <a:cxnSpLocks/>
          </p:cNvCxnSpPr>
          <p:nvPr/>
        </p:nvCxnSpPr>
        <p:spPr>
          <a:xfrm>
            <a:off x="2793430" y="3647996"/>
            <a:ext cx="3481494" cy="849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14744EA-14E9-48DA-91E1-186BE0D104CC}"/>
              </a:ext>
            </a:extLst>
          </p:cNvPr>
          <p:cNvCxnSpPr/>
          <p:nvPr/>
        </p:nvCxnSpPr>
        <p:spPr>
          <a:xfrm flipV="1">
            <a:off x="7554277" y="2770180"/>
            <a:ext cx="1425291" cy="391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86D788-E884-4A91-86E1-EBE353B4B89A}"/>
              </a:ext>
            </a:extLst>
          </p:cNvPr>
          <p:cNvCxnSpPr/>
          <p:nvPr/>
        </p:nvCxnSpPr>
        <p:spPr>
          <a:xfrm flipV="1">
            <a:off x="7554277" y="3266635"/>
            <a:ext cx="2126618" cy="1230952"/>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28056" y="5666702"/>
            <a:ext cx="7225048" cy="461665"/>
          </a:xfrm>
          <a:prstGeom prst="rect">
            <a:avLst/>
          </a:prstGeom>
          <a:noFill/>
        </p:spPr>
        <p:txBody>
          <a:bodyPr wrap="square" rtlCol="0">
            <a:spAutoFit/>
          </a:bodyPr>
          <a:lstStyle/>
          <a:p>
            <a:r>
              <a:rPr lang="en-US" sz="2400" b="1" dirty="0">
                <a:solidFill>
                  <a:srgbClr val="FF0000"/>
                </a:solidFill>
              </a:rPr>
              <a:t>3*1</a:t>
            </a:r>
            <a:r>
              <a:rPr lang="en-US" sz="2400" b="1" dirty="0"/>
              <a:t>+</a:t>
            </a:r>
            <a:r>
              <a:rPr lang="en-US" sz="2400" b="1" dirty="0">
                <a:solidFill>
                  <a:srgbClr val="FF0000"/>
                </a:solidFill>
              </a:rPr>
              <a:t>0*0</a:t>
            </a:r>
            <a:r>
              <a:rPr lang="en-US" sz="2400" b="1" dirty="0"/>
              <a:t>+</a:t>
            </a:r>
            <a:r>
              <a:rPr lang="en-US" sz="2400" b="1" dirty="0">
                <a:solidFill>
                  <a:srgbClr val="FF0000"/>
                </a:solidFill>
              </a:rPr>
              <a:t>1*(-1)</a:t>
            </a:r>
            <a:r>
              <a:rPr lang="en-US" sz="2400" b="1" dirty="0"/>
              <a:t>+</a:t>
            </a:r>
            <a:r>
              <a:rPr lang="en-US" sz="2400" b="1" dirty="0">
                <a:solidFill>
                  <a:srgbClr val="FF0000"/>
                </a:solidFill>
              </a:rPr>
              <a:t>1*1</a:t>
            </a:r>
            <a:r>
              <a:rPr lang="en-US" sz="2400" b="1" dirty="0"/>
              <a:t>+</a:t>
            </a:r>
            <a:r>
              <a:rPr lang="en-US" sz="2400" b="1" dirty="0">
                <a:solidFill>
                  <a:srgbClr val="FF0000"/>
                </a:solidFill>
              </a:rPr>
              <a:t>5*0</a:t>
            </a:r>
            <a:r>
              <a:rPr lang="en-US" sz="2400" b="1" dirty="0"/>
              <a:t>+</a:t>
            </a:r>
            <a:r>
              <a:rPr lang="en-US" sz="2400" b="1" dirty="0">
                <a:solidFill>
                  <a:srgbClr val="FF0000"/>
                </a:solidFill>
              </a:rPr>
              <a:t>8*(-1)</a:t>
            </a:r>
            <a:r>
              <a:rPr lang="en-US" sz="2400" b="1" dirty="0"/>
              <a:t>+</a:t>
            </a:r>
            <a:r>
              <a:rPr lang="en-US" sz="2400" b="1" dirty="0">
                <a:solidFill>
                  <a:srgbClr val="FF0000"/>
                </a:solidFill>
              </a:rPr>
              <a:t>2*1</a:t>
            </a:r>
            <a:r>
              <a:rPr lang="en-US" sz="2400" b="1" dirty="0"/>
              <a:t>+</a:t>
            </a:r>
            <a:r>
              <a:rPr lang="en-US" sz="2400" b="1" dirty="0">
                <a:solidFill>
                  <a:srgbClr val="FF0000"/>
                </a:solidFill>
              </a:rPr>
              <a:t>7*0</a:t>
            </a:r>
            <a:r>
              <a:rPr lang="en-US" sz="2400" b="1" dirty="0"/>
              <a:t>+</a:t>
            </a:r>
            <a:r>
              <a:rPr lang="en-US" sz="2400" b="1" dirty="0">
                <a:solidFill>
                  <a:srgbClr val="FF0000"/>
                </a:solidFill>
              </a:rPr>
              <a:t>2*(-1)</a:t>
            </a:r>
            <a:r>
              <a:rPr lang="en-US" sz="2400" b="1" dirty="0"/>
              <a:t>=</a:t>
            </a:r>
            <a:r>
              <a:rPr lang="en-US" sz="2400" b="1" dirty="0">
                <a:solidFill>
                  <a:schemeClr val="accent6">
                    <a:lumMod val="50000"/>
                  </a:schemeClr>
                </a:solidFill>
              </a:rPr>
              <a:t>-5</a:t>
            </a:r>
          </a:p>
        </p:txBody>
      </p:sp>
      <p:sp>
        <p:nvSpPr>
          <p:cNvPr id="19" name="Date Placeholder 18"/>
          <p:cNvSpPr>
            <a:spLocks noGrp="1"/>
          </p:cNvSpPr>
          <p:nvPr>
            <p:ph type="dt" sz="half" idx="10"/>
          </p:nvPr>
        </p:nvSpPr>
        <p:spPr/>
        <p:txBody>
          <a:bodyPr/>
          <a:lstStyle/>
          <a:p>
            <a:fld id="{24FF2AD5-EB44-406A-9271-01F5F3096D6D}" type="datetime1">
              <a:rPr lang="en-US" smtClean="0"/>
              <a:t>8/30/2023</a:t>
            </a:fld>
            <a:endParaRPr lang="en-US"/>
          </a:p>
        </p:txBody>
      </p:sp>
      <p:sp>
        <p:nvSpPr>
          <p:cNvPr id="21" name="Slide Number Placeholder 20"/>
          <p:cNvSpPr>
            <a:spLocks noGrp="1"/>
          </p:cNvSpPr>
          <p:nvPr>
            <p:ph type="sldNum" sz="quarter" idx="12"/>
          </p:nvPr>
        </p:nvSpPr>
        <p:spPr/>
        <p:txBody>
          <a:bodyPr/>
          <a:lstStyle/>
          <a:p>
            <a:fld id="{B642A835-42B0-4300-9971-90BF2248F97D}" type="slidenum">
              <a:rPr lang="en-US" smtClean="0"/>
              <a:pPr/>
              <a:t>24</a:t>
            </a:fld>
            <a:endParaRPr lang="en-US"/>
          </a:p>
        </p:txBody>
      </p:sp>
    </p:spTree>
    <p:extLst>
      <p:ext uri="{BB962C8B-B14F-4D97-AF65-F5344CB8AC3E}">
        <p14:creationId xmlns:p14="http://schemas.microsoft.com/office/powerpoint/2010/main" val="1747730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72F8-3BB5-4314-BC54-00B048D4C5E7}"/>
              </a:ext>
            </a:extLst>
          </p:cNvPr>
          <p:cNvSpPr txBox="1"/>
          <p:nvPr/>
        </p:nvSpPr>
        <p:spPr>
          <a:xfrm>
            <a:off x="342900" y="403058"/>
            <a:ext cx="10966784" cy="707886"/>
          </a:xfrm>
          <a:prstGeom prst="rect">
            <a:avLst/>
          </a:prstGeom>
          <a:noFill/>
        </p:spPr>
        <p:txBody>
          <a:bodyPr wrap="square" rtlCol="0">
            <a:sp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Convolution Example</a:t>
            </a:r>
          </a:p>
        </p:txBody>
      </p:sp>
      <p:graphicFrame>
        <p:nvGraphicFramePr>
          <p:cNvPr id="6" name="Table 5">
            <a:extLst>
              <a:ext uri="{FF2B5EF4-FFF2-40B4-BE49-F238E27FC236}">
                <a16:creationId xmlns:a16="http://schemas.microsoft.com/office/drawing/2014/main" id="{AC808BDB-778E-4865-9F99-A4F14E508D8C}"/>
              </a:ext>
            </a:extLst>
          </p:cNvPr>
          <p:cNvGraphicFramePr>
            <a:graphicFrameLocks noGrp="1"/>
          </p:cNvGraphicFramePr>
          <p:nvPr/>
        </p:nvGraphicFramePr>
        <p:xfrm>
          <a:off x="6274924" y="3162104"/>
          <a:ext cx="1279353" cy="1335483"/>
        </p:xfrm>
        <a:graphic>
          <a:graphicData uri="http://schemas.openxmlformats.org/drawingml/2006/table">
            <a:tbl>
              <a:tblPr bandRow="1">
                <a:tableStyleId>{7E9639D4-E3E2-4D34-9284-5A2195B3D0D7}</a:tableStyleId>
              </a:tblPr>
              <a:tblGrid>
                <a:gridCol w="426451">
                  <a:extLst>
                    <a:ext uri="{9D8B030D-6E8A-4147-A177-3AD203B41FA5}">
                      <a16:colId xmlns:a16="http://schemas.microsoft.com/office/drawing/2014/main" val="1039579437"/>
                    </a:ext>
                  </a:extLst>
                </a:gridCol>
                <a:gridCol w="426451">
                  <a:extLst>
                    <a:ext uri="{9D8B030D-6E8A-4147-A177-3AD203B41FA5}">
                      <a16:colId xmlns:a16="http://schemas.microsoft.com/office/drawing/2014/main" val="3979055405"/>
                    </a:ext>
                  </a:extLst>
                </a:gridCol>
                <a:gridCol w="426451">
                  <a:extLst>
                    <a:ext uri="{9D8B030D-6E8A-4147-A177-3AD203B41FA5}">
                      <a16:colId xmlns:a16="http://schemas.microsoft.com/office/drawing/2014/main" val="3924689820"/>
                    </a:ext>
                  </a:extLst>
                </a:gridCol>
              </a:tblGrid>
              <a:tr h="445161">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8476093"/>
                  </a:ext>
                </a:extLst>
              </a:tr>
              <a:tr h="445161">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4814131"/>
                  </a:ext>
                </a:extLst>
              </a:tr>
              <a:tr h="445161">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106194"/>
                  </a:ext>
                </a:extLst>
              </a:tr>
            </a:tbl>
          </a:graphicData>
        </a:graphic>
      </p:graphicFrame>
      <p:sp>
        <p:nvSpPr>
          <p:cNvPr id="7" name="TextBox 6">
            <a:extLst>
              <a:ext uri="{FF2B5EF4-FFF2-40B4-BE49-F238E27FC236}">
                <a16:creationId xmlns:a16="http://schemas.microsoft.com/office/drawing/2014/main" id="{FCC52DF9-B8C2-4421-A76F-E65AA0791B1A}"/>
              </a:ext>
            </a:extLst>
          </p:cNvPr>
          <p:cNvSpPr txBox="1"/>
          <p:nvPr/>
        </p:nvSpPr>
        <p:spPr>
          <a:xfrm>
            <a:off x="5259803" y="3513767"/>
            <a:ext cx="403058" cy="369332"/>
          </a:xfrm>
          <a:prstGeom prst="rect">
            <a:avLst/>
          </a:prstGeom>
          <a:noFill/>
        </p:spPr>
        <p:txBody>
          <a:bodyPr wrap="square" rtlCol="0">
            <a:spAutoFit/>
          </a:bodyPr>
          <a:lstStyle/>
          <a:p>
            <a:r>
              <a:rPr lang="en-US" dirty="0"/>
              <a:t>*</a:t>
            </a:r>
          </a:p>
        </p:txBody>
      </p:sp>
      <p:graphicFrame>
        <p:nvGraphicFramePr>
          <p:cNvPr id="8" name="Table 7">
            <a:extLst>
              <a:ext uri="{FF2B5EF4-FFF2-40B4-BE49-F238E27FC236}">
                <a16:creationId xmlns:a16="http://schemas.microsoft.com/office/drawing/2014/main" id="{05817F1B-81EB-4397-9F87-A2AC0AA14758}"/>
              </a:ext>
            </a:extLst>
          </p:cNvPr>
          <p:cNvGraphicFramePr>
            <a:graphicFrameLocks noGrp="1"/>
          </p:cNvGraphicFramePr>
          <p:nvPr>
            <p:extLst>
              <p:ext uri="{D42A27DB-BD31-4B8C-83A1-F6EECF244321}">
                <p14:modId xmlns:p14="http://schemas.microsoft.com/office/powerpoint/2010/main" val="4079955597"/>
              </p:ext>
            </p:extLst>
          </p:nvPr>
        </p:nvGraphicFramePr>
        <p:xfrm>
          <a:off x="8984609" y="2770180"/>
          <a:ext cx="2864491" cy="2072640"/>
        </p:xfrm>
        <a:graphic>
          <a:graphicData uri="http://schemas.openxmlformats.org/drawingml/2006/table">
            <a:tbl>
              <a:tblPr>
                <a:tableStyleId>{5C22544A-7EE6-4342-B048-85BDC9FD1C3A}</a:tableStyleId>
              </a:tblPr>
              <a:tblGrid>
                <a:gridCol w="712342">
                  <a:extLst>
                    <a:ext uri="{9D8B030D-6E8A-4147-A177-3AD203B41FA5}">
                      <a16:colId xmlns:a16="http://schemas.microsoft.com/office/drawing/2014/main" val="2154275047"/>
                    </a:ext>
                  </a:extLst>
                </a:gridCol>
                <a:gridCol w="717383">
                  <a:extLst>
                    <a:ext uri="{9D8B030D-6E8A-4147-A177-3AD203B41FA5}">
                      <a16:colId xmlns:a16="http://schemas.microsoft.com/office/drawing/2014/main" val="565825103"/>
                    </a:ext>
                  </a:extLst>
                </a:gridCol>
                <a:gridCol w="717383">
                  <a:extLst>
                    <a:ext uri="{9D8B030D-6E8A-4147-A177-3AD203B41FA5}">
                      <a16:colId xmlns:a16="http://schemas.microsoft.com/office/drawing/2014/main" val="928451339"/>
                    </a:ext>
                  </a:extLst>
                </a:gridCol>
                <a:gridCol w="717383">
                  <a:extLst>
                    <a:ext uri="{9D8B030D-6E8A-4147-A177-3AD203B41FA5}">
                      <a16:colId xmlns:a16="http://schemas.microsoft.com/office/drawing/2014/main" val="1258794688"/>
                    </a:ext>
                  </a:extLst>
                </a:gridCol>
              </a:tblGrid>
              <a:tr h="370840">
                <a:tc>
                  <a:txBody>
                    <a:bodyPr/>
                    <a:lstStyle/>
                    <a:p>
                      <a:r>
                        <a:rPr lang="en-US" sz="2800" dirty="0"/>
                        <a:t>-5</a:t>
                      </a:r>
                    </a:p>
                  </a:txBody>
                  <a:tcPr>
                    <a:solidFill>
                      <a:schemeClr val="bg1">
                        <a:lumMod val="95000"/>
                      </a:schemeClr>
                    </a:solidFill>
                  </a:tcPr>
                </a:tc>
                <a:tc>
                  <a:txBody>
                    <a:bodyPr/>
                    <a:lstStyle/>
                    <a:p>
                      <a:r>
                        <a:rPr lang="en-US" sz="2800" dirty="0"/>
                        <a:t>-4</a:t>
                      </a:r>
                    </a:p>
                  </a:txBody>
                  <a:tcPr>
                    <a:solidFill>
                      <a:schemeClr val="accent6"/>
                    </a:solidFill>
                  </a:tcPr>
                </a:tc>
                <a:tc>
                  <a:txBody>
                    <a:bodyPr/>
                    <a:lstStyle/>
                    <a:p>
                      <a:r>
                        <a:rPr lang="en-US" sz="2800" dirty="0"/>
                        <a:t>0</a:t>
                      </a:r>
                    </a:p>
                  </a:txBody>
                  <a:tcPr>
                    <a:solidFill>
                      <a:schemeClr val="bg1">
                        <a:lumMod val="95000"/>
                      </a:schemeClr>
                    </a:solidFill>
                  </a:tcPr>
                </a:tc>
                <a:tc>
                  <a:txBody>
                    <a:bodyPr/>
                    <a:lstStyle/>
                    <a:p>
                      <a:r>
                        <a:rPr lang="en-US" sz="2800" dirty="0"/>
                        <a:t>8</a:t>
                      </a:r>
                    </a:p>
                  </a:txBody>
                  <a:tcPr>
                    <a:solidFill>
                      <a:schemeClr val="bg1">
                        <a:lumMod val="95000"/>
                      </a:schemeClr>
                    </a:solidFill>
                  </a:tcPr>
                </a:tc>
                <a:extLst>
                  <a:ext uri="{0D108BD9-81ED-4DB2-BD59-A6C34878D82A}">
                    <a16:rowId xmlns:a16="http://schemas.microsoft.com/office/drawing/2014/main" val="2141453848"/>
                  </a:ext>
                </a:extLst>
              </a:tr>
              <a:tr h="370840">
                <a:tc>
                  <a:txBody>
                    <a:bodyPr/>
                    <a:lstStyle/>
                    <a:p>
                      <a:endParaRPr lang="en-US" sz="2800" dirty="0"/>
                    </a:p>
                  </a:txBody>
                  <a:tcPr>
                    <a:solidFill>
                      <a:schemeClr val="bg1">
                        <a:lumMod val="95000"/>
                      </a:schemeClr>
                    </a:solidFill>
                  </a:tcPr>
                </a:tc>
                <a:tc>
                  <a:txBody>
                    <a:bodyPr/>
                    <a:lstStyle/>
                    <a:p>
                      <a:endParaRPr lang="en-US" sz="2800" dirty="0"/>
                    </a:p>
                  </a:txBody>
                  <a:tcPr>
                    <a:solidFill>
                      <a:schemeClr val="bg1">
                        <a:lumMod val="95000"/>
                      </a:schemeClr>
                    </a:solidFill>
                  </a:tcPr>
                </a:tc>
                <a:tc>
                  <a:txBody>
                    <a:bodyPr/>
                    <a:lstStyle/>
                    <a:p>
                      <a:endParaRPr lang="en-US" sz="2800" dirty="0"/>
                    </a:p>
                  </a:txBody>
                  <a:tcPr>
                    <a:solidFill>
                      <a:schemeClr val="bg1">
                        <a:lumMod val="95000"/>
                      </a:schemeClr>
                    </a:solidFill>
                  </a:tcPr>
                </a:tc>
                <a:tc>
                  <a:txBody>
                    <a:bodyPr/>
                    <a:lstStyle/>
                    <a:p>
                      <a:endParaRPr lang="en-US" sz="2800" dirty="0"/>
                    </a:p>
                  </a:txBody>
                  <a:tcPr>
                    <a:solidFill>
                      <a:schemeClr val="bg1">
                        <a:lumMod val="95000"/>
                      </a:schemeClr>
                    </a:solidFill>
                  </a:tcPr>
                </a:tc>
                <a:extLst>
                  <a:ext uri="{0D108BD9-81ED-4DB2-BD59-A6C34878D82A}">
                    <a16:rowId xmlns:a16="http://schemas.microsoft.com/office/drawing/2014/main" val="2073196708"/>
                  </a:ext>
                </a:extLst>
              </a:tr>
              <a:tr h="370840">
                <a:tc>
                  <a:txBody>
                    <a:bodyPr/>
                    <a:lstStyle/>
                    <a:p>
                      <a:endParaRPr lang="en-US" sz="2800"/>
                    </a:p>
                  </a:txBody>
                  <a:tcPr>
                    <a:solidFill>
                      <a:schemeClr val="bg1">
                        <a:lumMod val="95000"/>
                      </a:schemeClr>
                    </a:solidFill>
                  </a:tcPr>
                </a:tc>
                <a:tc>
                  <a:txBody>
                    <a:bodyPr/>
                    <a:lstStyle/>
                    <a:p>
                      <a:endParaRPr lang="en-US" sz="2800"/>
                    </a:p>
                  </a:txBody>
                  <a:tcPr>
                    <a:solidFill>
                      <a:schemeClr val="bg1">
                        <a:lumMod val="95000"/>
                      </a:schemeClr>
                    </a:solidFill>
                  </a:tcPr>
                </a:tc>
                <a:tc>
                  <a:txBody>
                    <a:bodyPr/>
                    <a:lstStyle/>
                    <a:p>
                      <a:endParaRPr lang="en-US" sz="2800" dirty="0"/>
                    </a:p>
                  </a:txBody>
                  <a:tcPr>
                    <a:solidFill>
                      <a:schemeClr val="bg1">
                        <a:lumMod val="95000"/>
                      </a:schemeClr>
                    </a:solidFill>
                  </a:tcPr>
                </a:tc>
                <a:tc>
                  <a:txBody>
                    <a:bodyPr/>
                    <a:lstStyle/>
                    <a:p>
                      <a:endParaRPr lang="en-US" sz="2800" dirty="0"/>
                    </a:p>
                  </a:txBody>
                  <a:tcPr>
                    <a:solidFill>
                      <a:schemeClr val="bg1">
                        <a:lumMod val="95000"/>
                      </a:schemeClr>
                    </a:solidFill>
                  </a:tcPr>
                </a:tc>
                <a:extLst>
                  <a:ext uri="{0D108BD9-81ED-4DB2-BD59-A6C34878D82A}">
                    <a16:rowId xmlns:a16="http://schemas.microsoft.com/office/drawing/2014/main" val="1985093188"/>
                  </a:ext>
                </a:extLst>
              </a:tr>
              <a:tr h="370840">
                <a:tc>
                  <a:txBody>
                    <a:bodyPr/>
                    <a:lstStyle/>
                    <a:p>
                      <a:endParaRPr lang="en-US" sz="2800"/>
                    </a:p>
                  </a:txBody>
                  <a:tcPr>
                    <a:solidFill>
                      <a:schemeClr val="bg1">
                        <a:lumMod val="95000"/>
                      </a:schemeClr>
                    </a:solidFill>
                  </a:tcPr>
                </a:tc>
                <a:tc>
                  <a:txBody>
                    <a:bodyPr/>
                    <a:lstStyle/>
                    <a:p>
                      <a:endParaRPr lang="en-US" sz="2800"/>
                    </a:p>
                  </a:txBody>
                  <a:tcPr>
                    <a:solidFill>
                      <a:schemeClr val="bg1">
                        <a:lumMod val="95000"/>
                      </a:schemeClr>
                    </a:solidFill>
                  </a:tcPr>
                </a:tc>
                <a:tc>
                  <a:txBody>
                    <a:bodyPr/>
                    <a:lstStyle/>
                    <a:p>
                      <a:endParaRPr lang="en-US" sz="2800"/>
                    </a:p>
                  </a:txBody>
                  <a:tcPr>
                    <a:solidFill>
                      <a:schemeClr val="bg1">
                        <a:lumMod val="95000"/>
                      </a:schemeClr>
                    </a:solidFill>
                  </a:tcPr>
                </a:tc>
                <a:tc>
                  <a:txBody>
                    <a:bodyPr/>
                    <a:lstStyle/>
                    <a:p>
                      <a:endParaRPr lang="en-US" sz="2800" dirty="0"/>
                    </a:p>
                  </a:txBody>
                  <a:tcPr>
                    <a:solidFill>
                      <a:schemeClr val="bg1">
                        <a:lumMod val="95000"/>
                      </a:schemeClr>
                    </a:solidFill>
                  </a:tcPr>
                </a:tc>
                <a:extLst>
                  <a:ext uri="{0D108BD9-81ED-4DB2-BD59-A6C34878D82A}">
                    <a16:rowId xmlns:a16="http://schemas.microsoft.com/office/drawing/2014/main" val="1619291756"/>
                  </a:ext>
                </a:extLst>
              </a:tr>
            </a:tbl>
          </a:graphicData>
        </a:graphic>
      </p:graphicFrame>
      <p:sp>
        <p:nvSpPr>
          <p:cNvPr id="9" name="TextBox 8">
            <a:extLst>
              <a:ext uri="{FF2B5EF4-FFF2-40B4-BE49-F238E27FC236}">
                <a16:creationId xmlns:a16="http://schemas.microsoft.com/office/drawing/2014/main" id="{79D39436-1F70-4FBF-AC5B-0D484DBA07EA}"/>
              </a:ext>
            </a:extLst>
          </p:cNvPr>
          <p:cNvSpPr txBox="1"/>
          <p:nvPr/>
        </p:nvSpPr>
        <p:spPr>
          <a:xfrm>
            <a:off x="8472234" y="3278664"/>
            <a:ext cx="294774"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0FADC3B3-2D78-43CD-9F30-0578FDA631E4}"/>
              </a:ext>
            </a:extLst>
          </p:cNvPr>
          <p:cNvSpPr txBox="1"/>
          <p:nvPr/>
        </p:nvSpPr>
        <p:spPr>
          <a:xfrm>
            <a:off x="5880723" y="2260343"/>
            <a:ext cx="2829426" cy="523220"/>
          </a:xfrm>
          <a:prstGeom prst="rect">
            <a:avLst/>
          </a:prstGeom>
          <a:noFill/>
        </p:spPr>
        <p:txBody>
          <a:bodyPr wrap="square" rtlCol="0">
            <a:spAutoFit/>
          </a:bodyPr>
          <a:lstStyle/>
          <a:p>
            <a:r>
              <a:rPr lang="en-US" sz="2800" dirty="0"/>
              <a:t>Convolution</a:t>
            </a:r>
          </a:p>
        </p:txBody>
      </p:sp>
      <p:sp>
        <p:nvSpPr>
          <p:cNvPr id="11" name="TextBox 10">
            <a:extLst>
              <a:ext uri="{FF2B5EF4-FFF2-40B4-BE49-F238E27FC236}">
                <a16:creationId xmlns:a16="http://schemas.microsoft.com/office/drawing/2014/main" id="{01CDEA6A-2035-4CA2-A4DA-83BD69F4DA2E}"/>
              </a:ext>
            </a:extLst>
          </p:cNvPr>
          <p:cNvSpPr txBox="1"/>
          <p:nvPr/>
        </p:nvSpPr>
        <p:spPr>
          <a:xfrm>
            <a:off x="5722017" y="4957713"/>
            <a:ext cx="2829426" cy="584775"/>
          </a:xfrm>
          <a:prstGeom prst="rect">
            <a:avLst/>
          </a:prstGeom>
          <a:noFill/>
        </p:spPr>
        <p:txBody>
          <a:bodyPr wrap="square" rtlCol="0">
            <a:spAutoFit/>
          </a:bodyPr>
          <a:lstStyle/>
          <a:p>
            <a:r>
              <a:rPr lang="en-US" sz="3200" dirty="0"/>
              <a:t>3X3 Filter (</a:t>
            </a:r>
            <a:r>
              <a:rPr lang="en-US" sz="3200" dirty="0" err="1"/>
              <a:t>fXf</a:t>
            </a:r>
            <a:r>
              <a:rPr lang="en-US" sz="3200" dirty="0"/>
              <a:t>)</a:t>
            </a:r>
          </a:p>
        </p:txBody>
      </p:sp>
      <p:sp>
        <p:nvSpPr>
          <p:cNvPr id="12" name="TextBox 11">
            <a:extLst>
              <a:ext uri="{FF2B5EF4-FFF2-40B4-BE49-F238E27FC236}">
                <a16:creationId xmlns:a16="http://schemas.microsoft.com/office/drawing/2014/main" id="{ED066045-33DB-46E9-BC47-6F385A65EAA4}"/>
              </a:ext>
            </a:extLst>
          </p:cNvPr>
          <p:cNvSpPr txBox="1"/>
          <p:nvPr/>
        </p:nvSpPr>
        <p:spPr>
          <a:xfrm>
            <a:off x="9014943" y="5280877"/>
            <a:ext cx="2642937" cy="400110"/>
          </a:xfrm>
          <a:prstGeom prst="rect">
            <a:avLst/>
          </a:prstGeom>
          <a:noFill/>
        </p:spPr>
        <p:txBody>
          <a:bodyPr wrap="square" rtlCol="0">
            <a:spAutoFit/>
          </a:bodyPr>
          <a:lstStyle/>
          <a:p>
            <a:r>
              <a:rPr lang="en-US" sz="2000" b="1" dirty="0">
                <a:solidFill>
                  <a:srgbClr val="FF0000"/>
                </a:solidFill>
              </a:rPr>
              <a:t>(n-f+1)X(n-f+1)</a:t>
            </a:r>
          </a:p>
        </p:txBody>
      </p:sp>
      <p:sp>
        <p:nvSpPr>
          <p:cNvPr id="13" name="TextBox 12">
            <a:extLst>
              <a:ext uri="{FF2B5EF4-FFF2-40B4-BE49-F238E27FC236}">
                <a16:creationId xmlns:a16="http://schemas.microsoft.com/office/drawing/2014/main" id="{EB3ED0C0-6AFD-41A0-8B39-346AF6FEB07E}"/>
              </a:ext>
            </a:extLst>
          </p:cNvPr>
          <p:cNvSpPr txBox="1"/>
          <p:nvPr/>
        </p:nvSpPr>
        <p:spPr>
          <a:xfrm>
            <a:off x="1294111" y="5450155"/>
            <a:ext cx="2642937" cy="461665"/>
          </a:xfrm>
          <a:prstGeom prst="rect">
            <a:avLst/>
          </a:prstGeom>
          <a:noFill/>
        </p:spPr>
        <p:txBody>
          <a:bodyPr wrap="square" rtlCol="0">
            <a:spAutoFit/>
          </a:bodyPr>
          <a:lstStyle/>
          <a:p>
            <a:r>
              <a:rPr lang="en-US" sz="2400" dirty="0"/>
              <a:t>6X6 Matrix (</a:t>
            </a:r>
            <a:r>
              <a:rPr lang="en-US" sz="2400" dirty="0" err="1"/>
              <a:t>nXn</a:t>
            </a:r>
            <a:r>
              <a:rPr lang="en-US" sz="2400" dirty="0"/>
              <a:t>)</a:t>
            </a:r>
          </a:p>
        </p:txBody>
      </p:sp>
      <p:graphicFrame>
        <p:nvGraphicFramePr>
          <p:cNvPr id="14" name="Table 13">
            <a:extLst>
              <a:ext uri="{FF2B5EF4-FFF2-40B4-BE49-F238E27FC236}">
                <a16:creationId xmlns:a16="http://schemas.microsoft.com/office/drawing/2014/main" id="{F59E5389-9FFF-4714-BFE8-C4B3D32FA471}"/>
              </a:ext>
            </a:extLst>
          </p:cNvPr>
          <p:cNvGraphicFramePr>
            <a:graphicFrameLocks noGrp="1"/>
          </p:cNvGraphicFramePr>
          <p:nvPr>
            <p:extLst>
              <p:ext uri="{D42A27DB-BD31-4B8C-83A1-F6EECF244321}">
                <p14:modId xmlns:p14="http://schemas.microsoft.com/office/powerpoint/2010/main" val="4251982148"/>
              </p:ext>
            </p:extLst>
          </p:nvPr>
        </p:nvGraphicFramePr>
        <p:xfrm>
          <a:off x="916606" y="2058281"/>
          <a:ext cx="3753648" cy="3179430"/>
        </p:xfrm>
        <a:graphic>
          <a:graphicData uri="http://schemas.openxmlformats.org/drawingml/2006/table">
            <a:tbl>
              <a:tblPr firstRow="1" bandRow="1">
                <a:tableStyleId>{5940675A-B579-460E-94D1-54222C63F5DA}</a:tableStyleId>
              </a:tblPr>
              <a:tblGrid>
                <a:gridCol w="625608">
                  <a:extLst>
                    <a:ext uri="{9D8B030D-6E8A-4147-A177-3AD203B41FA5}">
                      <a16:colId xmlns:a16="http://schemas.microsoft.com/office/drawing/2014/main" val="360233322"/>
                    </a:ext>
                  </a:extLst>
                </a:gridCol>
                <a:gridCol w="625608">
                  <a:extLst>
                    <a:ext uri="{9D8B030D-6E8A-4147-A177-3AD203B41FA5}">
                      <a16:colId xmlns:a16="http://schemas.microsoft.com/office/drawing/2014/main" val="3999828720"/>
                    </a:ext>
                  </a:extLst>
                </a:gridCol>
                <a:gridCol w="625608">
                  <a:extLst>
                    <a:ext uri="{9D8B030D-6E8A-4147-A177-3AD203B41FA5}">
                      <a16:colId xmlns:a16="http://schemas.microsoft.com/office/drawing/2014/main" val="2597125703"/>
                    </a:ext>
                  </a:extLst>
                </a:gridCol>
                <a:gridCol w="625608">
                  <a:extLst>
                    <a:ext uri="{9D8B030D-6E8A-4147-A177-3AD203B41FA5}">
                      <a16:colId xmlns:a16="http://schemas.microsoft.com/office/drawing/2014/main" val="3891424860"/>
                    </a:ext>
                  </a:extLst>
                </a:gridCol>
                <a:gridCol w="625608">
                  <a:extLst>
                    <a:ext uri="{9D8B030D-6E8A-4147-A177-3AD203B41FA5}">
                      <a16:colId xmlns:a16="http://schemas.microsoft.com/office/drawing/2014/main" val="3619151586"/>
                    </a:ext>
                  </a:extLst>
                </a:gridCol>
                <a:gridCol w="625608">
                  <a:extLst>
                    <a:ext uri="{9D8B030D-6E8A-4147-A177-3AD203B41FA5}">
                      <a16:colId xmlns:a16="http://schemas.microsoft.com/office/drawing/2014/main" val="3791659616"/>
                    </a:ext>
                  </a:extLst>
                </a:gridCol>
              </a:tblGrid>
              <a:tr h="529905">
                <a:tc>
                  <a:txBody>
                    <a:bodyPr/>
                    <a:lstStyle/>
                    <a:p>
                      <a:r>
                        <a:rPr lang="en-US" sz="1800" dirty="0"/>
                        <a:t>3</a:t>
                      </a:r>
                    </a:p>
                  </a:txBody>
                  <a:tcPr>
                    <a:solidFill>
                      <a:schemeClr val="bg1"/>
                    </a:solidFill>
                  </a:tcPr>
                </a:tc>
                <a:tc>
                  <a:txBody>
                    <a:bodyPr/>
                    <a:lstStyle/>
                    <a:p>
                      <a:r>
                        <a:rPr lang="en-US" sz="1800" dirty="0"/>
                        <a:t>0</a:t>
                      </a:r>
                    </a:p>
                  </a:txBody>
                  <a:tcPr>
                    <a:solidFill>
                      <a:schemeClr val="accent2"/>
                    </a:solidFill>
                  </a:tcPr>
                </a:tc>
                <a:tc>
                  <a:txBody>
                    <a:bodyPr/>
                    <a:lstStyle/>
                    <a:p>
                      <a:r>
                        <a:rPr lang="en-US" sz="1800" dirty="0"/>
                        <a:t>1</a:t>
                      </a:r>
                    </a:p>
                  </a:txBody>
                  <a:tcPr>
                    <a:solidFill>
                      <a:schemeClr val="accent2"/>
                    </a:solidFill>
                  </a:tcPr>
                </a:tc>
                <a:tc>
                  <a:txBody>
                    <a:bodyPr/>
                    <a:lstStyle/>
                    <a:p>
                      <a:r>
                        <a:rPr lang="en-US" sz="1800" dirty="0"/>
                        <a:t>2</a:t>
                      </a:r>
                    </a:p>
                  </a:txBody>
                  <a:tcPr>
                    <a:solidFill>
                      <a:schemeClr val="accent2"/>
                    </a:solidFill>
                  </a:tcPr>
                </a:tc>
                <a:tc>
                  <a:txBody>
                    <a:bodyPr/>
                    <a:lstStyle/>
                    <a:p>
                      <a:r>
                        <a:rPr lang="en-US" sz="1800" dirty="0"/>
                        <a:t>7</a:t>
                      </a:r>
                    </a:p>
                  </a:txBody>
                  <a:tcPr/>
                </a:tc>
                <a:tc>
                  <a:txBody>
                    <a:bodyPr/>
                    <a:lstStyle/>
                    <a:p>
                      <a:r>
                        <a:rPr lang="en-US" sz="1800" dirty="0"/>
                        <a:t>4</a:t>
                      </a:r>
                    </a:p>
                  </a:txBody>
                  <a:tcPr/>
                </a:tc>
                <a:extLst>
                  <a:ext uri="{0D108BD9-81ED-4DB2-BD59-A6C34878D82A}">
                    <a16:rowId xmlns:a16="http://schemas.microsoft.com/office/drawing/2014/main" val="1941618046"/>
                  </a:ext>
                </a:extLst>
              </a:tr>
              <a:tr h="529905">
                <a:tc>
                  <a:txBody>
                    <a:bodyPr/>
                    <a:lstStyle/>
                    <a:p>
                      <a:r>
                        <a:rPr lang="en-US" sz="1800" dirty="0"/>
                        <a:t>1</a:t>
                      </a:r>
                    </a:p>
                  </a:txBody>
                  <a:tcPr>
                    <a:solidFill>
                      <a:schemeClr val="bg1"/>
                    </a:solidFill>
                  </a:tcPr>
                </a:tc>
                <a:tc>
                  <a:txBody>
                    <a:bodyPr/>
                    <a:lstStyle/>
                    <a:p>
                      <a:r>
                        <a:rPr lang="en-US" sz="1800" dirty="0"/>
                        <a:t>5</a:t>
                      </a:r>
                    </a:p>
                  </a:txBody>
                  <a:tcPr>
                    <a:solidFill>
                      <a:schemeClr val="accent2"/>
                    </a:solidFill>
                  </a:tcPr>
                </a:tc>
                <a:tc>
                  <a:txBody>
                    <a:bodyPr/>
                    <a:lstStyle/>
                    <a:p>
                      <a:r>
                        <a:rPr lang="en-US" sz="1800" dirty="0"/>
                        <a:t>8</a:t>
                      </a:r>
                    </a:p>
                  </a:txBody>
                  <a:tcPr>
                    <a:solidFill>
                      <a:schemeClr val="accent2"/>
                    </a:solidFill>
                  </a:tcPr>
                </a:tc>
                <a:tc>
                  <a:txBody>
                    <a:bodyPr/>
                    <a:lstStyle/>
                    <a:p>
                      <a:r>
                        <a:rPr lang="en-US" sz="1800" dirty="0"/>
                        <a:t>9</a:t>
                      </a:r>
                    </a:p>
                  </a:txBody>
                  <a:tcPr>
                    <a:solidFill>
                      <a:schemeClr val="accent2"/>
                    </a:solidFill>
                  </a:tcPr>
                </a:tc>
                <a:tc>
                  <a:txBody>
                    <a:bodyPr/>
                    <a:lstStyle/>
                    <a:p>
                      <a:r>
                        <a:rPr lang="en-US" sz="1800" dirty="0"/>
                        <a:t>3</a:t>
                      </a:r>
                    </a:p>
                  </a:txBody>
                  <a:tcPr/>
                </a:tc>
                <a:tc>
                  <a:txBody>
                    <a:bodyPr/>
                    <a:lstStyle/>
                    <a:p>
                      <a:r>
                        <a:rPr lang="en-US" sz="1800" dirty="0"/>
                        <a:t>1</a:t>
                      </a:r>
                    </a:p>
                  </a:txBody>
                  <a:tcPr/>
                </a:tc>
                <a:extLst>
                  <a:ext uri="{0D108BD9-81ED-4DB2-BD59-A6C34878D82A}">
                    <a16:rowId xmlns:a16="http://schemas.microsoft.com/office/drawing/2014/main" val="375943276"/>
                  </a:ext>
                </a:extLst>
              </a:tr>
              <a:tr h="529905">
                <a:tc>
                  <a:txBody>
                    <a:bodyPr/>
                    <a:lstStyle/>
                    <a:p>
                      <a:r>
                        <a:rPr lang="en-US" sz="1800" dirty="0"/>
                        <a:t>2</a:t>
                      </a:r>
                    </a:p>
                  </a:txBody>
                  <a:tcPr>
                    <a:solidFill>
                      <a:schemeClr val="bg1"/>
                    </a:solidFill>
                  </a:tcPr>
                </a:tc>
                <a:tc>
                  <a:txBody>
                    <a:bodyPr/>
                    <a:lstStyle/>
                    <a:p>
                      <a:r>
                        <a:rPr lang="en-US" sz="1800" dirty="0"/>
                        <a:t>7</a:t>
                      </a:r>
                    </a:p>
                  </a:txBody>
                  <a:tcPr>
                    <a:solidFill>
                      <a:schemeClr val="accent2"/>
                    </a:solidFill>
                  </a:tcPr>
                </a:tc>
                <a:tc>
                  <a:txBody>
                    <a:bodyPr/>
                    <a:lstStyle/>
                    <a:p>
                      <a:r>
                        <a:rPr lang="en-US" sz="1800" dirty="0"/>
                        <a:t>2</a:t>
                      </a:r>
                    </a:p>
                  </a:txBody>
                  <a:tcPr>
                    <a:solidFill>
                      <a:schemeClr val="accent2"/>
                    </a:solidFill>
                  </a:tcPr>
                </a:tc>
                <a:tc>
                  <a:txBody>
                    <a:bodyPr/>
                    <a:lstStyle/>
                    <a:p>
                      <a:r>
                        <a:rPr lang="en-US" sz="1800" dirty="0"/>
                        <a:t>5</a:t>
                      </a:r>
                    </a:p>
                  </a:txBody>
                  <a:tcPr>
                    <a:solidFill>
                      <a:schemeClr val="accent2"/>
                    </a:solidFill>
                  </a:tcPr>
                </a:tc>
                <a:tc>
                  <a:txBody>
                    <a:bodyPr/>
                    <a:lstStyle/>
                    <a:p>
                      <a:r>
                        <a:rPr lang="en-US" sz="1800" dirty="0"/>
                        <a:t>1</a:t>
                      </a:r>
                    </a:p>
                  </a:txBody>
                  <a:tcPr/>
                </a:tc>
                <a:tc>
                  <a:txBody>
                    <a:bodyPr/>
                    <a:lstStyle/>
                    <a:p>
                      <a:r>
                        <a:rPr lang="en-US" sz="1800" dirty="0"/>
                        <a:t>3</a:t>
                      </a:r>
                    </a:p>
                  </a:txBody>
                  <a:tcPr/>
                </a:tc>
                <a:extLst>
                  <a:ext uri="{0D108BD9-81ED-4DB2-BD59-A6C34878D82A}">
                    <a16:rowId xmlns:a16="http://schemas.microsoft.com/office/drawing/2014/main" val="3589559195"/>
                  </a:ext>
                </a:extLst>
              </a:tr>
              <a:tr h="529905">
                <a:tc>
                  <a:txBody>
                    <a:bodyPr/>
                    <a:lstStyle/>
                    <a:p>
                      <a:r>
                        <a:rPr lang="en-US" sz="1800" dirty="0"/>
                        <a:t>0</a:t>
                      </a:r>
                    </a:p>
                  </a:txBody>
                  <a:tcPr/>
                </a:tc>
                <a:tc>
                  <a:txBody>
                    <a:bodyPr/>
                    <a:lstStyle/>
                    <a:p>
                      <a:r>
                        <a:rPr lang="en-US" sz="1800" dirty="0"/>
                        <a:t>1</a:t>
                      </a:r>
                    </a:p>
                  </a:txBody>
                  <a:tcPr/>
                </a:tc>
                <a:tc>
                  <a:txBody>
                    <a:bodyPr/>
                    <a:lstStyle/>
                    <a:p>
                      <a:r>
                        <a:rPr lang="en-US" sz="1800" dirty="0"/>
                        <a:t>3</a:t>
                      </a:r>
                    </a:p>
                  </a:txBody>
                  <a:tcPr/>
                </a:tc>
                <a:tc>
                  <a:txBody>
                    <a:bodyPr/>
                    <a:lstStyle/>
                    <a:p>
                      <a:r>
                        <a:rPr lang="en-US" sz="1800" dirty="0"/>
                        <a:t>1</a:t>
                      </a:r>
                    </a:p>
                  </a:txBody>
                  <a:tcPr/>
                </a:tc>
                <a:tc>
                  <a:txBody>
                    <a:bodyPr/>
                    <a:lstStyle/>
                    <a:p>
                      <a:r>
                        <a:rPr lang="en-US" sz="1800" dirty="0"/>
                        <a:t>7</a:t>
                      </a:r>
                    </a:p>
                  </a:txBody>
                  <a:tcPr/>
                </a:tc>
                <a:tc>
                  <a:txBody>
                    <a:bodyPr/>
                    <a:lstStyle/>
                    <a:p>
                      <a:r>
                        <a:rPr lang="en-US" sz="1800" dirty="0"/>
                        <a:t>8</a:t>
                      </a:r>
                    </a:p>
                  </a:txBody>
                  <a:tcPr/>
                </a:tc>
                <a:extLst>
                  <a:ext uri="{0D108BD9-81ED-4DB2-BD59-A6C34878D82A}">
                    <a16:rowId xmlns:a16="http://schemas.microsoft.com/office/drawing/2014/main" val="3816492816"/>
                  </a:ext>
                </a:extLst>
              </a:tr>
              <a:tr h="529905">
                <a:tc>
                  <a:txBody>
                    <a:bodyPr/>
                    <a:lstStyle/>
                    <a:p>
                      <a:r>
                        <a:rPr lang="en-US" sz="1800" dirty="0"/>
                        <a:t>4</a:t>
                      </a:r>
                    </a:p>
                  </a:txBody>
                  <a:tcPr/>
                </a:tc>
                <a:tc>
                  <a:txBody>
                    <a:bodyPr/>
                    <a:lstStyle/>
                    <a:p>
                      <a:r>
                        <a:rPr lang="en-US" sz="1800" dirty="0"/>
                        <a:t>2</a:t>
                      </a:r>
                    </a:p>
                  </a:txBody>
                  <a:tcPr/>
                </a:tc>
                <a:tc>
                  <a:txBody>
                    <a:bodyPr/>
                    <a:lstStyle/>
                    <a:p>
                      <a:r>
                        <a:rPr lang="en-US" sz="1800" dirty="0"/>
                        <a:t>1</a:t>
                      </a:r>
                    </a:p>
                  </a:txBody>
                  <a:tcPr/>
                </a:tc>
                <a:tc>
                  <a:txBody>
                    <a:bodyPr/>
                    <a:lstStyle/>
                    <a:p>
                      <a:r>
                        <a:rPr lang="en-US" sz="1800" dirty="0"/>
                        <a:t>6</a:t>
                      </a:r>
                    </a:p>
                  </a:txBody>
                  <a:tcPr/>
                </a:tc>
                <a:tc>
                  <a:txBody>
                    <a:bodyPr/>
                    <a:lstStyle/>
                    <a:p>
                      <a:r>
                        <a:rPr lang="en-US" sz="1800" dirty="0"/>
                        <a:t>2</a:t>
                      </a:r>
                    </a:p>
                  </a:txBody>
                  <a:tcPr/>
                </a:tc>
                <a:tc>
                  <a:txBody>
                    <a:bodyPr/>
                    <a:lstStyle/>
                    <a:p>
                      <a:r>
                        <a:rPr lang="en-US" sz="1800" dirty="0"/>
                        <a:t>8</a:t>
                      </a:r>
                    </a:p>
                  </a:txBody>
                  <a:tcPr/>
                </a:tc>
                <a:extLst>
                  <a:ext uri="{0D108BD9-81ED-4DB2-BD59-A6C34878D82A}">
                    <a16:rowId xmlns:a16="http://schemas.microsoft.com/office/drawing/2014/main" val="3509995202"/>
                  </a:ext>
                </a:extLst>
              </a:tr>
              <a:tr h="529905">
                <a:tc>
                  <a:txBody>
                    <a:bodyPr/>
                    <a:lstStyle/>
                    <a:p>
                      <a:r>
                        <a:rPr lang="en-US" sz="1800" dirty="0"/>
                        <a:t>2</a:t>
                      </a:r>
                    </a:p>
                  </a:txBody>
                  <a:tcPr/>
                </a:tc>
                <a:tc>
                  <a:txBody>
                    <a:bodyPr/>
                    <a:lstStyle/>
                    <a:p>
                      <a:r>
                        <a:rPr lang="en-US" sz="1800" dirty="0"/>
                        <a:t>4</a:t>
                      </a:r>
                    </a:p>
                  </a:txBody>
                  <a:tcPr/>
                </a:tc>
                <a:tc>
                  <a:txBody>
                    <a:bodyPr/>
                    <a:lstStyle/>
                    <a:p>
                      <a:r>
                        <a:rPr lang="en-US" sz="1800" dirty="0"/>
                        <a:t>5</a:t>
                      </a:r>
                    </a:p>
                  </a:txBody>
                  <a:tcPr/>
                </a:tc>
                <a:tc>
                  <a:txBody>
                    <a:bodyPr/>
                    <a:lstStyle/>
                    <a:p>
                      <a:r>
                        <a:rPr lang="en-US" sz="1800" dirty="0"/>
                        <a:t>2</a:t>
                      </a:r>
                    </a:p>
                  </a:txBody>
                  <a:tcPr/>
                </a:tc>
                <a:tc>
                  <a:txBody>
                    <a:bodyPr/>
                    <a:lstStyle/>
                    <a:p>
                      <a:r>
                        <a:rPr lang="en-US" sz="1800" dirty="0"/>
                        <a:t>3</a:t>
                      </a:r>
                    </a:p>
                  </a:txBody>
                  <a:tcPr/>
                </a:tc>
                <a:tc>
                  <a:txBody>
                    <a:bodyPr/>
                    <a:lstStyle/>
                    <a:p>
                      <a:r>
                        <a:rPr lang="en-US" sz="1800" dirty="0"/>
                        <a:t>9</a:t>
                      </a:r>
                    </a:p>
                  </a:txBody>
                  <a:tcPr/>
                </a:tc>
                <a:extLst>
                  <a:ext uri="{0D108BD9-81ED-4DB2-BD59-A6C34878D82A}">
                    <a16:rowId xmlns:a16="http://schemas.microsoft.com/office/drawing/2014/main" val="3933152441"/>
                  </a:ext>
                </a:extLst>
              </a:tr>
            </a:tbl>
          </a:graphicData>
        </a:graphic>
      </p:graphicFrame>
      <p:graphicFrame>
        <p:nvGraphicFramePr>
          <p:cNvPr id="15" name="Table 14">
            <a:extLst>
              <a:ext uri="{FF2B5EF4-FFF2-40B4-BE49-F238E27FC236}">
                <a16:creationId xmlns:a16="http://schemas.microsoft.com/office/drawing/2014/main" id="{DF434C8F-75FC-4C2E-9879-423E57125CEC}"/>
              </a:ext>
            </a:extLst>
          </p:cNvPr>
          <p:cNvGraphicFramePr>
            <a:graphicFrameLocks noGrp="1"/>
          </p:cNvGraphicFramePr>
          <p:nvPr>
            <p:extLst>
              <p:ext uri="{D42A27DB-BD31-4B8C-83A1-F6EECF244321}">
                <p14:modId xmlns:p14="http://schemas.microsoft.com/office/powerpoint/2010/main" val="3896381606"/>
              </p:ext>
            </p:extLst>
          </p:nvPr>
        </p:nvGraphicFramePr>
        <p:xfrm>
          <a:off x="1856174" y="2296680"/>
          <a:ext cx="1876927" cy="1619763"/>
        </p:xfrm>
        <a:graphic>
          <a:graphicData uri="http://schemas.openxmlformats.org/drawingml/2006/table">
            <a:tbl>
              <a:tblPr bandRow="1">
                <a:tableStyleId>{7E9639D4-E3E2-4D34-9284-5A2195B3D0D7}</a:tableStyleId>
              </a:tblPr>
              <a:tblGrid>
                <a:gridCol w="608773">
                  <a:extLst>
                    <a:ext uri="{9D8B030D-6E8A-4147-A177-3AD203B41FA5}">
                      <a16:colId xmlns:a16="http://schemas.microsoft.com/office/drawing/2014/main" val="1039579437"/>
                    </a:ext>
                  </a:extLst>
                </a:gridCol>
                <a:gridCol w="634077">
                  <a:extLst>
                    <a:ext uri="{9D8B030D-6E8A-4147-A177-3AD203B41FA5}">
                      <a16:colId xmlns:a16="http://schemas.microsoft.com/office/drawing/2014/main" val="3979055405"/>
                    </a:ext>
                  </a:extLst>
                </a:gridCol>
                <a:gridCol w="634077">
                  <a:extLst>
                    <a:ext uri="{9D8B030D-6E8A-4147-A177-3AD203B41FA5}">
                      <a16:colId xmlns:a16="http://schemas.microsoft.com/office/drawing/2014/main" val="3924689820"/>
                    </a:ext>
                  </a:extLst>
                </a:gridCol>
              </a:tblGrid>
              <a:tr h="539921">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8476093"/>
                  </a:ext>
                </a:extLst>
              </a:tr>
              <a:tr h="539921">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4814131"/>
                  </a:ext>
                </a:extLst>
              </a:tr>
              <a:tr h="539921">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4106194"/>
                  </a:ext>
                </a:extLst>
              </a:tr>
            </a:tbl>
          </a:graphicData>
        </a:graphic>
      </p:graphicFrame>
      <p:cxnSp>
        <p:nvCxnSpPr>
          <p:cNvPr id="18" name="Straight Connector 17">
            <a:extLst>
              <a:ext uri="{FF2B5EF4-FFF2-40B4-BE49-F238E27FC236}">
                <a16:creationId xmlns:a16="http://schemas.microsoft.com/office/drawing/2014/main" id="{92A15189-9330-44F3-9BAB-C5B70ECD1A1A}"/>
              </a:ext>
            </a:extLst>
          </p:cNvPr>
          <p:cNvCxnSpPr>
            <a:cxnSpLocks/>
          </p:cNvCxnSpPr>
          <p:nvPr/>
        </p:nvCxnSpPr>
        <p:spPr>
          <a:xfrm>
            <a:off x="3422708" y="2058281"/>
            <a:ext cx="2852216" cy="1103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77D6A7-5773-467A-A5BB-65039F2E4C54}"/>
              </a:ext>
            </a:extLst>
          </p:cNvPr>
          <p:cNvCxnSpPr>
            <a:cxnSpLocks/>
          </p:cNvCxnSpPr>
          <p:nvPr/>
        </p:nvCxnSpPr>
        <p:spPr>
          <a:xfrm>
            <a:off x="3422708" y="3647996"/>
            <a:ext cx="2852216" cy="849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14744EA-14E9-48DA-91E1-186BE0D104CC}"/>
              </a:ext>
            </a:extLst>
          </p:cNvPr>
          <p:cNvCxnSpPr>
            <a:cxnSpLocks/>
          </p:cNvCxnSpPr>
          <p:nvPr/>
        </p:nvCxnSpPr>
        <p:spPr>
          <a:xfrm flipV="1">
            <a:off x="7554277" y="2770180"/>
            <a:ext cx="2126618" cy="391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86D788-E884-4A91-86E1-EBE353B4B89A}"/>
              </a:ext>
            </a:extLst>
          </p:cNvPr>
          <p:cNvCxnSpPr>
            <a:cxnSpLocks/>
          </p:cNvCxnSpPr>
          <p:nvPr/>
        </p:nvCxnSpPr>
        <p:spPr>
          <a:xfrm flipV="1">
            <a:off x="7554277" y="3278664"/>
            <a:ext cx="2856461" cy="1218923"/>
          </a:xfrm>
          <a:prstGeom prst="line">
            <a:avLst/>
          </a:prstGeom>
        </p:spPr>
        <p:style>
          <a:lnRef idx="1">
            <a:schemeClr val="accent1"/>
          </a:lnRef>
          <a:fillRef idx="0">
            <a:schemeClr val="accent1"/>
          </a:fillRef>
          <a:effectRef idx="0">
            <a:schemeClr val="accent1"/>
          </a:effectRef>
          <a:fontRef idx="minor">
            <a:schemeClr val="tx1"/>
          </a:fontRef>
        </p:style>
      </p:cxnSp>
      <p:sp>
        <p:nvSpPr>
          <p:cNvPr id="17" name="Date Placeholder 16"/>
          <p:cNvSpPr>
            <a:spLocks noGrp="1"/>
          </p:cNvSpPr>
          <p:nvPr>
            <p:ph type="dt" sz="half" idx="10"/>
          </p:nvPr>
        </p:nvSpPr>
        <p:spPr/>
        <p:txBody>
          <a:bodyPr/>
          <a:lstStyle/>
          <a:p>
            <a:fld id="{A5B6499F-902D-4F5D-A5A7-7BB326A7F035}" type="datetime1">
              <a:rPr lang="en-US" smtClean="0"/>
              <a:t>8/30/2023</a:t>
            </a:fld>
            <a:endParaRPr lang="en-US"/>
          </a:p>
        </p:txBody>
      </p:sp>
      <p:sp>
        <p:nvSpPr>
          <p:cNvPr id="19" name="Slide Number Placeholder 18"/>
          <p:cNvSpPr>
            <a:spLocks noGrp="1"/>
          </p:cNvSpPr>
          <p:nvPr>
            <p:ph type="sldNum" sz="quarter" idx="12"/>
          </p:nvPr>
        </p:nvSpPr>
        <p:spPr/>
        <p:txBody>
          <a:bodyPr/>
          <a:lstStyle/>
          <a:p>
            <a:fld id="{B642A835-42B0-4300-9971-90BF2248F97D}" type="slidenum">
              <a:rPr lang="en-US" smtClean="0"/>
              <a:pPr/>
              <a:t>25</a:t>
            </a:fld>
            <a:endParaRPr lang="en-US"/>
          </a:p>
        </p:txBody>
      </p:sp>
    </p:spTree>
    <p:extLst>
      <p:ext uri="{BB962C8B-B14F-4D97-AF65-F5344CB8AC3E}">
        <p14:creationId xmlns:p14="http://schemas.microsoft.com/office/powerpoint/2010/main" val="3988493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1160633" y="881100"/>
            <a:ext cx="10007600" cy="1272800"/>
          </a:xfrm>
          <a:prstGeom prst="rect">
            <a:avLst/>
          </a:prstGeom>
        </p:spPr>
        <p:txBody>
          <a:bodyPr spcFirstLastPara="1" vert="horz" wrap="square" lIns="121900" tIns="121900" rIns="121900" bIns="121900" rtlCol="0" anchor="t" anchorCtr="0">
            <a:normAutofit/>
          </a:bodyPr>
          <a:lstStyle/>
          <a:p>
            <a:r>
              <a:rPr lang="en"/>
              <a:t>Filters and Feature Maps</a:t>
            </a:r>
            <a:endParaRPr/>
          </a:p>
        </p:txBody>
      </p:sp>
      <p:sp>
        <p:nvSpPr>
          <p:cNvPr id="228" name="Google Shape;228;p29"/>
          <p:cNvSpPr txBox="1">
            <a:spLocks noGrp="1"/>
          </p:cNvSpPr>
          <p:nvPr>
            <p:ph type="body" idx="1"/>
          </p:nvPr>
        </p:nvSpPr>
        <p:spPr>
          <a:xfrm>
            <a:off x="1092200" y="2400267"/>
            <a:ext cx="10007600" cy="3518000"/>
          </a:xfrm>
          <a:prstGeom prst="rect">
            <a:avLst/>
          </a:prstGeom>
        </p:spPr>
        <p:txBody>
          <a:bodyPr spcFirstLastPara="1" vert="horz" wrap="square" lIns="121900" tIns="121900" rIns="121900" bIns="121900" rtlCol="0" anchor="t" anchorCtr="0">
            <a:normAutofit/>
          </a:bodyPr>
          <a:lstStyle/>
          <a:p>
            <a:pPr indent="-443445" algn="just">
              <a:buSzPct val="100000"/>
            </a:pPr>
            <a:r>
              <a:rPr lang="en" sz="2568"/>
              <a:t>One of the most influential studies came from David Hubel and Torsten Wiesel, who discovered that parts of the </a:t>
            </a:r>
            <a:r>
              <a:rPr lang="en" sz="2568" b="1"/>
              <a:t>visual cortex are responsible for detecting edges</a:t>
            </a:r>
            <a:r>
              <a:rPr lang="en" sz="2568"/>
              <a:t>.</a:t>
            </a:r>
            <a:endParaRPr sz="2568"/>
          </a:p>
          <a:p>
            <a:pPr indent="-443445" algn="just">
              <a:spcBef>
                <a:spcPts val="1333"/>
              </a:spcBef>
              <a:buSzPct val="100000"/>
            </a:pPr>
            <a:r>
              <a:rPr lang="en" sz="2568"/>
              <a:t>In 1959, they inserted electrodes into the brain of a cat and projected black-and-white patterns on the screen.</a:t>
            </a:r>
            <a:endParaRPr sz="2568"/>
          </a:p>
          <a:p>
            <a:pPr indent="-443445" algn="just">
              <a:spcBef>
                <a:spcPts val="1333"/>
              </a:spcBef>
              <a:buSzPct val="100000"/>
            </a:pPr>
            <a:r>
              <a:rPr lang="en" sz="2568"/>
              <a:t>They found that some neurons fired only when there were vertical lines, others when there were horizontal lines, and still others when the lines were at particular angles.</a:t>
            </a:r>
            <a:endParaRPr/>
          </a:p>
          <a:p>
            <a:pPr marL="0" indent="0">
              <a:spcBef>
                <a:spcPts val="1333"/>
              </a:spcBef>
              <a:spcAft>
                <a:spcPts val="1600"/>
              </a:spcAft>
              <a:buNone/>
            </a:pPr>
            <a:endParaRPr/>
          </a:p>
        </p:txBody>
      </p:sp>
    </p:spTree>
    <p:extLst>
      <p:ext uri="{BB962C8B-B14F-4D97-AF65-F5344CB8AC3E}">
        <p14:creationId xmlns:p14="http://schemas.microsoft.com/office/powerpoint/2010/main" val="4223443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r>
              <a:rPr lang="en"/>
              <a:t>Filters and Feature Maps</a:t>
            </a:r>
            <a:endParaRPr/>
          </a:p>
        </p:txBody>
      </p:sp>
      <p:sp>
        <p:nvSpPr>
          <p:cNvPr id="234" name="Google Shape;234;p30"/>
          <p:cNvSpPr txBox="1">
            <a:spLocks noGrp="1"/>
          </p:cNvSpPr>
          <p:nvPr>
            <p:ph type="body" idx="1"/>
          </p:nvPr>
        </p:nvSpPr>
        <p:spPr>
          <a:xfrm>
            <a:off x="1092200" y="2280533"/>
            <a:ext cx="10007600" cy="3637600"/>
          </a:xfrm>
          <a:prstGeom prst="rect">
            <a:avLst/>
          </a:prstGeom>
        </p:spPr>
        <p:txBody>
          <a:bodyPr spcFirstLastPara="1" vert="horz" wrap="square" lIns="121900" tIns="121900" rIns="121900" bIns="121900" rtlCol="0" anchor="t" anchorCtr="0">
            <a:normAutofit fontScale="92500"/>
          </a:bodyPr>
          <a:lstStyle/>
          <a:p>
            <a:pPr indent="-443445" algn="just">
              <a:lnSpc>
                <a:spcPct val="150000"/>
              </a:lnSpc>
              <a:buSzPct val="100000"/>
            </a:pPr>
            <a:r>
              <a:rPr lang="en" sz="2568"/>
              <a:t>Further work determined that the visual cortex was organized in layers.</a:t>
            </a:r>
            <a:endParaRPr sz="2568"/>
          </a:p>
          <a:p>
            <a:pPr indent="-443445" algn="just">
              <a:lnSpc>
                <a:spcPct val="150000"/>
              </a:lnSpc>
              <a:spcBef>
                <a:spcPts val="1333"/>
              </a:spcBef>
              <a:buSzPct val="100000"/>
            </a:pPr>
            <a:r>
              <a:rPr lang="en" sz="2568"/>
              <a:t>Each layer is responsible for building on the features detected in the previous layers—from lines,to contours, to shapes, to entire objects.</a:t>
            </a:r>
            <a:endParaRPr sz="2568"/>
          </a:p>
          <a:p>
            <a:pPr indent="-443445" algn="just">
              <a:lnSpc>
                <a:spcPct val="150000"/>
              </a:lnSpc>
              <a:spcBef>
                <a:spcPts val="1333"/>
              </a:spcBef>
              <a:buSzPct val="100000"/>
            </a:pPr>
            <a:r>
              <a:rPr lang="en" sz="2568"/>
              <a:t>The first concept that arose was that of a </a:t>
            </a:r>
            <a:r>
              <a:rPr lang="en" sz="2568" b="1"/>
              <a:t>filter </a:t>
            </a:r>
            <a:r>
              <a:rPr lang="en" sz="2568"/>
              <a:t>(essentially a feature detector)</a:t>
            </a:r>
            <a:endParaRPr/>
          </a:p>
          <a:p>
            <a:pPr marL="0" indent="0">
              <a:spcBef>
                <a:spcPts val="1333"/>
              </a:spcBef>
              <a:buNone/>
            </a:pPr>
            <a:endParaRPr/>
          </a:p>
          <a:p>
            <a:pPr marL="0" indent="0">
              <a:spcBef>
                <a:spcPts val="1600"/>
              </a:spcBef>
              <a:spcAft>
                <a:spcPts val="1600"/>
              </a:spcAft>
              <a:buNone/>
            </a:pPr>
            <a:endParaRPr/>
          </a:p>
        </p:txBody>
      </p:sp>
    </p:spTree>
    <p:extLst>
      <p:ext uri="{BB962C8B-B14F-4D97-AF65-F5344CB8AC3E}">
        <p14:creationId xmlns:p14="http://schemas.microsoft.com/office/powerpoint/2010/main" val="2171594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endParaRPr/>
          </a:p>
        </p:txBody>
      </p:sp>
      <p:pic>
        <p:nvPicPr>
          <p:cNvPr id="240" name="Google Shape;240;p31"/>
          <p:cNvPicPr preferRelativeResize="0"/>
          <p:nvPr/>
        </p:nvPicPr>
        <p:blipFill>
          <a:blip r:embed="rId3">
            <a:alphaModFix/>
          </a:blip>
          <a:stretch>
            <a:fillRect/>
          </a:stretch>
        </p:blipFill>
        <p:spPr>
          <a:xfrm>
            <a:off x="396300" y="348734"/>
            <a:ext cx="9102133" cy="5569567"/>
          </a:xfrm>
          <a:prstGeom prst="rect">
            <a:avLst/>
          </a:prstGeom>
          <a:noFill/>
          <a:ln>
            <a:noFill/>
          </a:ln>
        </p:spPr>
      </p:pic>
      <p:sp>
        <p:nvSpPr>
          <p:cNvPr id="241" name="Google Shape;241;p31"/>
          <p:cNvSpPr txBox="1"/>
          <p:nvPr/>
        </p:nvSpPr>
        <p:spPr>
          <a:xfrm>
            <a:off x="752900" y="348734"/>
            <a:ext cx="4000000" cy="984845"/>
          </a:xfrm>
          <a:prstGeom prst="rect">
            <a:avLst/>
          </a:prstGeom>
          <a:noFill/>
          <a:ln>
            <a:noFill/>
          </a:ln>
        </p:spPr>
        <p:txBody>
          <a:bodyPr spcFirstLastPara="1" wrap="square" lIns="121900" tIns="121900" rIns="121900" bIns="121900" anchor="t" anchorCtr="0">
            <a:spAutoFit/>
          </a:bodyPr>
          <a:lstStyle/>
          <a:p>
            <a:r>
              <a:rPr lang="en" sz="2400"/>
              <a:t>Applying filters detect vertical and horizontal lines</a:t>
            </a:r>
            <a:endParaRPr sz="2400"/>
          </a:p>
        </p:txBody>
      </p:sp>
      <p:sp>
        <p:nvSpPr>
          <p:cNvPr id="242" name="Google Shape;242;p31"/>
          <p:cNvSpPr txBox="1"/>
          <p:nvPr/>
        </p:nvSpPr>
        <p:spPr>
          <a:xfrm>
            <a:off x="9636800" y="615500"/>
            <a:ext cx="2092800" cy="3200836"/>
          </a:xfrm>
          <a:prstGeom prst="rect">
            <a:avLst/>
          </a:prstGeom>
          <a:noFill/>
          <a:ln>
            <a:noFill/>
          </a:ln>
        </p:spPr>
        <p:txBody>
          <a:bodyPr spcFirstLastPara="1" wrap="square" lIns="121900" tIns="121900" rIns="121900" bIns="121900" anchor="t" anchorCtr="0">
            <a:spAutoFit/>
          </a:bodyPr>
          <a:lstStyle/>
          <a:p>
            <a:pPr algn="just"/>
            <a:r>
              <a:rPr lang="en" sz="2400"/>
              <a:t>feature map- indicates where we’ve found the feature we’re looking for in the original image</a:t>
            </a:r>
            <a:endParaRPr sz="2400"/>
          </a:p>
        </p:txBody>
      </p:sp>
      <p:sp>
        <p:nvSpPr>
          <p:cNvPr id="243" name="Google Shape;243;p31"/>
          <p:cNvSpPr txBox="1"/>
          <p:nvPr/>
        </p:nvSpPr>
        <p:spPr>
          <a:xfrm>
            <a:off x="232700" y="5557567"/>
            <a:ext cx="4000000" cy="1354176"/>
          </a:xfrm>
          <a:prstGeom prst="rect">
            <a:avLst/>
          </a:prstGeom>
          <a:noFill/>
          <a:ln>
            <a:noFill/>
          </a:ln>
        </p:spPr>
        <p:txBody>
          <a:bodyPr spcFirstLastPara="1" wrap="square" lIns="121900" tIns="121900" rIns="121900" bIns="121900" anchor="t" anchorCtr="0">
            <a:spAutoFit/>
          </a:bodyPr>
          <a:lstStyle/>
          <a:p>
            <a:pPr algn="just"/>
            <a:r>
              <a:rPr lang="en" sz="2400" b="1"/>
              <a:t>Convolution</a:t>
            </a:r>
            <a:r>
              <a:rPr lang="en" sz="2400"/>
              <a:t>- take a filter and we multiply it over the entire area of an input image</a:t>
            </a:r>
            <a:endParaRPr sz="2400"/>
          </a:p>
        </p:txBody>
      </p:sp>
      <p:sp>
        <p:nvSpPr>
          <p:cNvPr id="244" name="Google Shape;244;p31"/>
          <p:cNvSpPr txBox="1"/>
          <p:nvPr/>
        </p:nvSpPr>
        <p:spPr>
          <a:xfrm>
            <a:off x="3203133" y="5557567"/>
            <a:ext cx="4000000" cy="615513"/>
          </a:xfrm>
          <a:prstGeom prst="rect">
            <a:avLst/>
          </a:prstGeom>
          <a:noFill/>
          <a:ln>
            <a:noFill/>
          </a:ln>
        </p:spPr>
        <p:txBody>
          <a:bodyPr spcFirstLastPara="1" wrap="square" lIns="121900" tIns="121900" rIns="121900" bIns="121900" anchor="t" anchorCtr="0">
            <a:spAutoFit/>
          </a:bodyPr>
          <a:lstStyle/>
          <a:p>
            <a:endParaRPr sz="2400"/>
          </a:p>
        </p:txBody>
      </p:sp>
    </p:spTree>
    <p:extLst>
      <p:ext uri="{BB962C8B-B14F-4D97-AF65-F5344CB8AC3E}">
        <p14:creationId xmlns:p14="http://schemas.microsoft.com/office/powerpoint/2010/main" val="230005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endParaRPr/>
          </a:p>
        </p:txBody>
      </p:sp>
      <p:pic>
        <p:nvPicPr>
          <p:cNvPr id="250" name="Google Shape;250;p32"/>
          <p:cNvPicPr preferRelativeResize="0"/>
          <p:nvPr/>
        </p:nvPicPr>
        <p:blipFill>
          <a:blip r:embed="rId3">
            <a:alphaModFix/>
          </a:blip>
          <a:stretch>
            <a:fillRect/>
          </a:stretch>
        </p:blipFill>
        <p:spPr>
          <a:xfrm>
            <a:off x="559767" y="514701"/>
            <a:ext cx="7104400" cy="3052567"/>
          </a:xfrm>
          <a:prstGeom prst="rect">
            <a:avLst/>
          </a:prstGeom>
          <a:noFill/>
          <a:ln>
            <a:noFill/>
          </a:ln>
        </p:spPr>
      </p:pic>
      <p:sp>
        <p:nvSpPr>
          <p:cNvPr id="251" name="Google Shape;251;p32"/>
          <p:cNvSpPr txBox="1"/>
          <p:nvPr/>
        </p:nvSpPr>
        <p:spPr>
          <a:xfrm>
            <a:off x="7664167" y="1209667"/>
            <a:ext cx="4000000" cy="1354176"/>
          </a:xfrm>
          <a:prstGeom prst="rect">
            <a:avLst/>
          </a:prstGeom>
          <a:noFill/>
          <a:ln>
            <a:noFill/>
          </a:ln>
        </p:spPr>
        <p:txBody>
          <a:bodyPr spcFirstLastPara="1" wrap="square" lIns="121900" tIns="121900" rIns="121900" bIns="121900" anchor="t" anchorCtr="0">
            <a:spAutoFit/>
          </a:bodyPr>
          <a:lstStyle/>
          <a:p>
            <a:pPr algn="just"/>
            <a:r>
              <a:rPr lang="en" sz="2400"/>
              <a:t>Representing filters and feature maps as neurons in a convolutional layer</a:t>
            </a:r>
            <a:endParaRPr sz="2400"/>
          </a:p>
        </p:txBody>
      </p:sp>
      <p:pic>
        <p:nvPicPr>
          <p:cNvPr id="252" name="Google Shape;252;p32"/>
          <p:cNvPicPr preferRelativeResize="0"/>
          <p:nvPr/>
        </p:nvPicPr>
        <p:blipFill>
          <a:blip r:embed="rId4">
            <a:alphaModFix/>
          </a:blip>
          <a:stretch>
            <a:fillRect/>
          </a:stretch>
        </p:blipFill>
        <p:spPr>
          <a:xfrm>
            <a:off x="1451833" y="3991600"/>
            <a:ext cx="7567499" cy="2108067"/>
          </a:xfrm>
          <a:prstGeom prst="rect">
            <a:avLst/>
          </a:prstGeom>
          <a:noFill/>
          <a:ln>
            <a:noFill/>
          </a:ln>
        </p:spPr>
      </p:pic>
    </p:spTree>
    <p:extLst>
      <p:ext uri="{BB962C8B-B14F-4D97-AF65-F5344CB8AC3E}">
        <p14:creationId xmlns:p14="http://schemas.microsoft.com/office/powerpoint/2010/main" val="414968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1092200" y="703133"/>
            <a:ext cx="10007600" cy="687600"/>
          </a:xfrm>
          <a:prstGeom prst="rect">
            <a:avLst/>
          </a:prstGeom>
        </p:spPr>
        <p:txBody>
          <a:bodyPr spcFirstLastPara="1" vert="horz" wrap="square" lIns="121900" tIns="121900" rIns="121900" bIns="121900" rtlCol="0" anchor="t" anchorCtr="0">
            <a:normAutofit fontScale="90000"/>
          </a:bodyPr>
          <a:lstStyle/>
          <a:p>
            <a:r>
              <a:rPr lang="en"/>
              <a:t>Shortcomings of Feature Selection</a:t>
            </a:r>
            <a:endParaRPr/>
          </a:p>
        </p:txBody>
      </p:sp>
      <p:sp>
        <p:nvSpPr>
          <p:cNvPr id="147" name="Google Shape;147;p16"/>
          <p:cNvSpPr txBox="1">
            <a:spLocks noGrp="1"/>
          </p:cNvSpPr>
          <p:nvPr>
            <p:ph type="body" idx="1"/>
          </p:nvPr>
        </p:nvSpPr>
        <p:spPr>
          <a:xfrm>
            <a:off x="1092200" y="1568733"/>
            <a:ext cx="10007600" cy="4349600"/>
          </a:xfrm>
          <a:prstGeom prst="rect">
            <a:avLst/>
          </a:prstGeom>
        </p:spPr>
        <p:txBody>
          <a:bodyPr spcFirstLastPara="1" vert="horz" wrap="square" lIns="121900" tIns="121900" rIns="121900" bIns="121900" rtlCol="0" anchor="t" anchorCtr="0">
            <a:normAutofit/>
          </a:bodyPr>
          <a:lstStyle/>
          <a:p>
            <a:pPr indent="-431789" algn="just">
              <a:lnSpc>
                <a:spcPct val="150000"/>
              </a:lnSpc>
              <a:buSzPts val="1500"/>
            </a:pPr>
            <a:r>
              <a:rPr lang="en" sz="2000"/>
              <a:t>Detecting face from a randomly chosen image- to train a traditional machine learning algorithm by giving it the raw pixel values of the image and hoping it can find an appropriate classifier</a:t>
            </a:r>
            <a:endParaRPr sz="2000"/>
          </a:p>
          <a:p>
            <a:pPr indent="-431789" algn="just">
              <a:lnSpc>
                <a:spcPct val="150000"/>
              </a:lnSpc>
              <a:spcBef>
                <a:spcPts val="1333"/>
              </a:spcBef>
              <a:buSzPts val="1500"/>
            </a:pPr>
            <a:r>
              <a:rPr lang="en" sz="2000"/>
              <a:t>this doesn’t work very well at all because the signal-to-noise ratio is much too low</a:t>
            </a:r>
            <a:endParaRPr sz="2000"/>
          </a:p>
          <a:p>
            <a:pPr marL="0" indent="0">
              <a:spcBef>
                <a:spcPts val="1333"/>
              </a:spcBef>
              <a:buNone/>
            </a:pPr>
            <a:endParaRPr/>
          </a:p>
          <a:p>
            <a:pPr marL="0" indent="0">
              <a:spcBef>
                <a:spcPts val="1600"/>
              </a:spcBef>
              <a:spcAft>
                <a:spcPts val="1600"/>
              </a:spcAft>
              <a:buNone/>
            </a:pPr>
            <a:endParaRPr/>
          </a:p>
        </p:txBody>
      </p:sp>
    </p:spTree>
    <p:extLst>
      <p:ext uri="{BB962C8B-B14F-4D97-AF65-F5344CB8AC3E}">
        <p14:creationId xmlns:p14="http://schemas.microsoft.com/office/powerpoint/2010/main" val="4184319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E1D324-8B78-41AD-A70B-AEC11501C8D4}"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30</a:t>
            </a:fld>
            <a:endParaRPr lang="en-US"/>
          </a:p>
        </p:txBody>
      </p:sp>
      <p:pic>
        <p:nvPicPr>
          <p:cNvPr id="6146" name="Picture 2"/>
          <p:cNvPicPr>
            <a:picLocks noChangeAspect="1" noChangeArrowheads="1"/>
          </p:cNvPicPr>
          <p:nvPr/>
        </p:nvPicPr>
        <p:blipFill>
          <a:blip r:embed="rId2"/>
          <a:srcRect/>
          <a:stretch>
            <a:fillRect/>
          </a:stretch>
        </p:blipFill>
        <p:spPr bwMode="auto">
          <a:xfrm>
            <a:off x="1549400" y="609600"/>
            <a:ext cx="8589963" cy="520065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8BEF7-B9FE-4AA6-B74D-79CBA3A5CAA4}"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31</a:t>
            </a:fld>
            <a:endParaRPr lang="en-US"/>
          </a:p>
        </p:txBody>
      </p:sp>
      <p:pic>
        <p:nvPicPr>
          <p:cNvPr id="7170" name="Picture 2"/>
          <p:cNvPicPr>
            <a:picLocks noChangeAspect="1" noChangeArrowheads="1"/>
          </p:cNvPicPr>
          <p:nvPr/>
        </p:nvPicPr>
        <p:blipFill>
          <a:blip r:embed="rId2"/>
          <a:srcRect/>
          <a:stretch>
            <a:fillRect/>
          </a:stretch>
        </p:blipFill>
        <p:spPr bwMode="auto">
          <a:xfrm>
            <a:off x="1609725" y="635000"/>
            <a:ext cx="8972550" cy="512762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94E40-EE18-4FE2-96D5-BA673476C93C}"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32</a:t>
            </a:fld>
            <a:endParaRPr lang="en-US"/>
          </a:p>
        </p:txBody>
      </p:sp>
      <p:pic>
        <p:nvPicPr>
          <p:cNvPr id="8194" name="Picture 2"/>
          <p:cNvPicPr>
            <a:picLocks noChangeAspect="1" noChangeArrowheads="1"/>
          </p:cNvPicPr>
          <p:nvPr/>
        </p:nvPicPr>
        <p:blipFill>
          <a:blip r:embed="rId2"/>
          <a:srcRect/>
          <a:stretch>
            <a:fillRect/>
          </a:stretch>
        </p:blipFill>
        <p:spPr bwMode="auto">
          <a:xfrm>
            <a:off x="1358900" y="523008"/>
            <a:ext cx="9085263" cy="53975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6F51D-1294-4771-ABF4-502800A9DE08}"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33</a:t>
            </a:fld>
            <a:endParaRPr lang="en-US"/>
          </a:p>
        </p:txBody>
      </p:sp>
      <p:pic>
        <p:nvPicPr>
          <p:cNvPr id="9218" name="Picture 2"/>
          <p:cNvPicPr>
            <a:picLocks noChangeAspect="1" noChangeArrowheads="1"/>
          </p:cNvPicPr>
          <p:nvPr/>
        </p:nvPicPr>
        <p:blipFill>
          <a:blip r:embed="rId2"/>
          <a:srcRect/>
          <a:stretch>
            <a:fillRect/>
          </a:stretch>
        </p:blipFill>
        <p:spPr bwMode="auto">
          <a:xfrm>
            <a:off x="1671638" y="838201"/>
            <a:ext cx="8848725" cy="4910138"/>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2DAB82-9248-4044-B3BD-9ADE58A9202D}"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34</a:t>
            </a:fld>
            <a:endParaRPr lang="en-US"/>
          </a:p>
        </p:txBody>
      </p:sp>
      <p:pic>
        <p:nvPicPr>
          <p:cNvPr id="10242" name="Picture 2"/>
          <p:cNvPicPr>
            <a:picLocks noChangeAspect="1" noChangeArrowheads="1"/>
          </p:cNvPicPr>
          <p:nvPr/>
        </p:nvPicPr>
        <p:blipFill>
          <a:blip r:embed="rId2"/>
          <a:srcRect/>
          <a:stretch>
            <a:fillRect/>
          </a:stretch>
        </p:blipFill>
        <p:spPr bwMode="auto">
          <a:xfrm>
            <a:off x="1524000" y="965201"/>
            <a:ext cx="9144000" cy="4560888"/>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89A8E-1AD4-4D4A-99A5-33E1EC1E0CF1}" type="datetime1">
              <a:rPr lang="en-US" smtClean="0"/>
              <a:t>8/30/2023</a:t>
            </a:fld>
            <a:endParaRPr lang="en-US"/>
          </a:p>
        </p:txBody>
      </p:sp>
      <p:sp>
        <p:nvSpPr>
          <p:cNvPr id="3" name="Slide Number Placeholder 2"/>
          <p:cNvSpPr>
            <a:spLocks noGrp="1"/>
          </p:cNvSpPr>
          <p:nvPr>
            <p:ph type="sldNum" sz="quarter" idx="12"/>
          </p:nvPr>
        </p:nvSpPr>
        <p:spPr/>
        <p:txBody>
          <a:bodyPr/>
          <a:lstStyle/>
          <a:p>
            <a:fld id="{B642A835-42B0-4300-9971-90BF2248F97D}" type="slidenum">
              <a:rPr lang="en-US" smtClean="0"/>
              <a:pPr/>
              <a:t>35</a:t>
            </a:fld>
            <a:endParaRPr lang="en-US"/>
          </a:p>
        </p:txBody>
      </p:sp>
      <p:pic>
        <p:nvPicPr>
          <p:cNvPr id="4" name="Picture 3"/>
          <p:cNvPicPr>
            <a:picLocks noChangeAspect="1"/>
          </p:cNvPicPr>
          <p:nvPr/>
        </p:nvPicPr>
        <p:blipFill>
          <a:blip r:embed="rId2"/>
          <a:stretch>
            <a:fillRect/>
          </a:stretch>
        </p:blipFill>
        <p:spPr>
          <a:xfrm>
            <a:off x="1444105" y="1154546"/>
            <a:ext cx="9616441" cy="4363460"/>
          </a:xfrm>
          <a:prstGeom prst="rect">
            <a:avLst/>
          </a:prstGeom>
        </p:spPr>
      </p:pic>
    </p:spTree>
    <p:extLst>
      <p:ext uri="{BB962C8B-B14F-4D97-AF65-F5344CB8AC3E}">
        <p14:creationId xmlns:p14="http://schemas.microsoft.com/office/powerpoint/2010/main" val="1335135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836A1F-0C5A-4A2E-AA25-2F75CF518EF4}"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36</a:t>
            </a:fld>
            <a:endParaRPr lang="en-US"/>
          </a:p>
        </p:txBody>
      </p:sp>
      <p:pic>
        <p:nvPicPr>
          <p:cNvPr id="11266" name="Picture 2"/>
          <p:cNvPicPr>
            <a:picLocks noChangeAspect="1" noChangeArrowheads="1"/>
          </p:cNvPicPr>
          <p:nvPr/>
        </p:nvPicPr>
        <p:blipFill>
          <a:blip r:embed="rId2"/>
          <a:srcRect/>
          <a:stretch>
            <a:fillRect/>
          </a:stretch>
        </p:blipFill>
        <p:spPr bwMode="auto">
          <a:xfrm>
            <a:off x="1806143" y="1936795"/>
            <a:ext cx="8505825" cy="4038600"/>
          </a:xfrm>
          <a:prstGeom prst="rect">
            <a:avLst/>
          </a:prstGeom>
          <a:noFill/>
          <a:ln w="9525">
            <a:noFill/>
            <a:miter lim="800000"/>
            <a:headEnd/>
            <a:tailEnd/>
          </a:ln>
          <a:effectLst/>
        </p:spPr>
      </p:pic>
      <p:sp>
        <p:nvSpPr>
          <p:cNvPr id="6" name="TextBox 5"/>
          <p:cNvSpPr txBox="1"/>
          <p:nvPr/>
        </p:nvSpPr>
        <p:spPr>
          <a:xfrm>
            <a:off x="2536537" y="355511"/>
            <a:ext cx="6451600" cy="1200329"/>
          </a:xfrm>
          <a:prstGeom prst="rect">
            <a:avLst/>
          </a:prstGeom>
          <a:noFill/>
        </p:spPr>
        <p:txBody>
          <a:bodyPr wrap="square" rtlCol="0">
            <a:spAutoFit/>
          </a:bodyPr>
          <a:lstStyle/>
          <a:p>
            <a:pPr algn="ctr"/>
            <a:r>
              <a:rPr lang="en-US" sz="3600" b="1" dirty="0"/>
              <a:t>LET WE SPEAK 1 – </a:t>
            </a:r>
          </a:p>
          <a:p>
            <a:pPr algn="ctr"/>
            <a:r>
              <a:rPr lang="en-US" sz="3600" b="1" dirty="0">
                <a:solidFill>
                  <a:srgbClr val="FF0000"/>
                </a:solidFill>
              </a:rPr>
              <a:t>What will be the o/p shape?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C1217F-AFCF-4251-B2D0-DCFDEE76F477}"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37</a:t>
            </a:fld>
            <a:endParaRPr lang="en-US"/>
          </a:p>
        </p:txBody>
      </p:sp>
      <p:pic>
        <p:nvPicPr>
          <p:cNvPr id="11266" name="Picture 2"/>
          <p:cNvPicPr>
            <a:picLocks noChangeAspect="1" noChangeArrowheads="1"/>
          </p:cNvPicPr>
          <p:nvPr/>
        </p:nvPicPr>
        <p:blipFill>
          <a:blip r:embed="rId2"/>
          <a:srcRect/>
          <a:stretch>
            <a:fillRect/>
          </a:stretch>
        </p:blipFill>
        <p:spPr bwMode="auto">
          <a:xfrm>
            <a:off x="1843088" y="1409700"/>
            <a:ext cx="8505825" cy="4038600"/>
          </a:xfrm>
          <a:prstGeom prst="rect">
            <a:avLst/>
          </a:prstGeom>
          <a:noFill/>
          <a:ln w="9525">
            <a:noFill/>
            <a:miter lim="800000"/>
            <a:headEnd/>
            <a:tailEnd/>
          </a:ln>
          <a:effectLst/>
        </p:spPr>
      </p:pic>
      <p:sp>
        <p:nvSpPr>
          <p:cNvPr id="6" name="TextBox 5"/>
          <p:cNvSpPr txBox="1"/>
          <p:nvPr/>
        </p:nvSpPr>
        <p:spPr>
          <a:xfrm>
            <a:off x="2527300" y="584200"/>
            <a:ext cx="6451600" cy="646331"/>
          </a:xfrm>
          <a:prstGeom prst="rect">
            <a:avLst/>
          </a:prstGeom>
          <a:noFill/>
        </p:spPr>
        <p:txBody>
          <a:bodyPr wrap="square" rtlCol="0">
            <a:spAutoFit/>
          </a:bodyPr>
          <a:lstStyle/>
          <a:p>
            <a:pPr algn="ctr"/>
            <a:r>
              <a:rPr lang="en-US" sz="3600" b="1" dirty="0"/>
              <a:t>LET WE SPEAK</a:t>
            </a:r>
          </a:p>
        </p:txBody>
      </p:sp>
      <p:sp>
        <p:nvSpPr>
          <p:cNvPr id="7" name="TextBox 6"/>
          <p:cNvSpPr txBox="1"/>
          <p:nvPr/>
        </p:nvSpPr>
        <p:spPr>
          <a:xfrm>
            <a:off x="6451599" y="4787900"/>
            <a:ext cx="4133273" cy="1323439"/>
          </a:xfrm>
          <a:prstGeom prst="rect">
            <a:avLst/>
          </a:prstGeom>
          <a:noFill/>
        </p:spPr>
        <p:txBody>
          <a:bodyPr wrap="square" rtlCol="0">
            <a:spAutoFit/>
          </a:bodyPr>
          <a:lstStyle/>
          <a:p>
            <a:r>
              <a:rPr lang="en-US" sz="4000" b="1" dirty="0">
                <a:solidFill>
                  <a:srgbClr val="FF0000"/>
                </a:solidFill>
              </a:rPr>
              <a:t>(n-f+1)X(n-f+1)</a:t>
            </a:r>
          </a:p>
          <a:p>
            <a:r>
              <a:rPr lang="en-US" sz="4000" b="1" dirty="0">
                <a:solidFill>
                  <a:schemeClr val="accent6">
                    <a:lumMod val="75000"/>
                  </a:schemeClr>
                </a:solidFill>
              </a:rPr>
              <a:t>5X5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89A8E-1AD4-4D4A-99A5-33E1EC1E0CF1}" type="datetime1">
              <a:rPr lang="en-US" smtClean="0"/>
              <a:t>8/30/2023</a:t>
            </a:fld>
            <a:endParaRPr lang="en-US"/>
          </a:p>
        </p:txBody>
      </p:sp>
      <p:sp>
        <p:nvSpPr>
          <p:cNvPr id="3" name="Slide Number Placeholder 2"/>
          <p:cNvSpPr>
            <a:spLocks noGrp="1"/>
          </p:cNvSpPr>
          <p:nvPr>
            <p:ph type="sldNum" sz="quarter" idx="12"/>
          </p:nvPr>
        </p:nvSpPr>
        <p:spPr/>
        <p:txBody>
          <a:bodyPr/>
          <a:lstStyle/>
          <a:p>
            <a:fld id="{B642A835-42B0-4300-9971-90BF2248F97D}" type="slidenum">
              <a:rPr lang="en-US" smtClean="0"/>
              <a:pPr/>
              <a:t>38</a:t>
            </a:fld>
            <a:endParaRPr lang="en-US"/>
          </a:p>
        </p:txBody>
      </p:sp>
      <p:sp>
        <p:nvSpPr>
          <p:cNvPr id="4" name="Rectangle 3"/>
          <p:cNvSpPr/>
          <p:nvPr/>
        </p:nvSpPr>
        <p:spPr>
          <a:xfrm>
            <a:off x="5009764" y="759752"/>
            <a:ext cx="2637945" cy="461665"/>
          </a:xfrm>
          <a:prstGeom prst="rect">
            <a:avLst/>
          </a:prstGeom>
        </p:spPr>
        <p:txBody>
          <a:bodyPr wrap="square">
            <a:spAutoFit/>
          </a:bodyPr>
          <a:lstStyle/>
          <a:p>
            <a:pPr algn="ctr"/>
            <a:r>
              <a:rPr lang="en-US" sz="2400" b="1" dirty="0"/>
              <a:t>LET WE SPEAK -2</a:t>
            </a:r>
          </a:p>
        </p:txBody>
      </p:sp>
      <p:sp>
        <p:nvSpPr>
          <p:cNvPr id="5" name="TextBox 4"/>
          <p:cNvSpPr txBox="1"/>
          <p:nvPr/>
        </p:nvSpPr>
        <p:spPr>
          <a:xfrm>
            <a:off x="1246909" y="1413164"/>
            <a:ext cx="10030691" cy="461665"/>
          </a:xfrm>
          <a:prstGeom prst="rect">
            <a:avLst/>
          </a:prstGeom>
          <a:noFill/>
        </p:spPr>
        <p:txBody>
          <a:bodyPr wrap="square" rtlCol="0">
            <a:spAutoFit/>
          </a:bodyPr>
          <a:lstStyle/>
          <a:p>
            <a:r>
              <a:rPr lang="en-US" sz="2400" b="1" dirty="0"/>
              <a:t>For example if we had 7 3x3 filters, How many activation map will be created? </a:t>
            </a:r>
            <a:endParaRPr lang="en-IN" sz="2400" b="1" dirty="0"/>
          </a:p>
        </p:txBody>
      </p:sp>
    </p:spTree>
    <p:extLst>
      <p:ext uri="{BB962C8B-B14F-4D97-AF65-F5344CB8AC3E}">
        <p14:creationId xmlns:p14="http://schemas.microsoft.com/office/powerpoint/2010/main" val="415738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89A8E-1AD4-4D4A-99A5-33E1EC1E0CF1}" type="datetime1">
              <a:rPr lang="en-US" smtClean="0"/>
              <a:t>8/30/2023</a:t>
            </a:fld>
            <a:endParaRPr lang="en-US"/>
          </a:p>
        </p:txBody>
      </p:sp>
      <p:sp>
        <p:nvSpPr>
          <p:cNvPr id="3" name="Slide Number Placeholder 2"/>
          <p:cNvSpPr>
            <a:spLocks noGrp="1"/>
          </p:cNvSpPr>
          <p:nvPr>
            <p:ph type="sldNum" sz="quarter" idx="12"/>
          </p:nvPr>
        </p:nvSpPr>
        <p:spPr/>
        <p:txBody>
          <a:bodyPr/>
          <a:lstStyle/>
          <a:p>
            <a:fld id="{B642A835-42B0-4300-9971-90BF2248F97D}" type="slidenum">
              <a:rPr lang="en-US" smtClean="0"/>
              <a:pPr/>
              <a:t>39</a:t>
            </a:fld>
            <a:endParaRPr lang="en-US"/>
          </a:p>
        </p:txBody>
      </p:sp>
      <p:sp>
        <p:nvSpPr>
          <p:cNvPr id="4" name="Rectangle 3"/>
          <p:cNvSpPr/>
          <p:nvPr/>
        </p:nvSpPr>
        <p:spPr>
          <a:xfrm>
            <a:off x="5009764" y="759752"/>
            <a:ext cx="2120709" cy="461665"/>
          </a:xfrm>
          <a:prstGeom prst="rect">
            <a:avLst/>
          </a:prstGeom>
        </p:spPr>
        <p:txBody>
          <a:bodyPr wrap="square">
            <a:spAutoFit/>
          </a:bodyPr>
          <a:lstStyle/>
          <a:p>
            <a:pPr algn="ctr"/>
            <a:r>
              <a:rPr lang="en-US" sz="2400" b="1" dirty="0"/>
              <a:t>LET WE SPEAK</a:t>
            </a:r>
          </a:p>
        </p:txBody>
      </p:sp>
      <p:sp>
        <p:nvSpPr>
          <p:cNvPr id="5" name="TextBox 4"/>
          <p:cNvSpPr txBox="1"/>
          <p:nvPr/>
        </p:nvSpPr>
        <p:spPr>
          <a:xfrm>
            <a:off x="1246909" y="1413164"/>
            <a:ext cx="10030691" cy="1569660"/>
          </a:xfrm>
          <a:prstGeom prst="rect">
            <a:avLst/>
          </a:prstGeom>
          <a:noFill/>
        </p:spPr>
        <p:txBody>
          <a:bodyPr wrap="square" rtlCol="0">
            <a:spAutoFit/>
          </a:bodyPr>
          <a:lstStyle/>
          <a:p>
            <a:r>
              <a:rPr lang="en-US" sz="2400" b="1" dirty="0"/>
              <a:t>For example if we had 7 3x3 filters, How many activation map will be created?</a:t>
            </a:r>
          </a:p>
          <a:p>
            <a:endParaRPr lang="en-US" sz="2400" b="1" dirty="0"/>
          </a:p>
          <a:p>
            <a:endParaRPr lang="en-US" sz="2400" b="1" dirty="0"/>
          </a:p>
          <a:p>
            <a:r>
              <a:rPr lang="en-US" sz="2400" b="1" dirty="0">
                <a:solidFill>
                  <a:srgbClr val="FF0000"/>
                </a:solidFill>
              </a:rPr>
              <a:t>7 (since no of filters=no of activation map)</a:t>
            </a:r>
            <a:endParaRPr lang="en-IN" sz="2400" b="1" dirty="0">
              <a:solidFill>
                <a:srgbClr val="FF0000"/>
              </a:solidFill>
            </a:endParaRPr>
          </a:p>
        </p:txBody>
      </p:sp>
    </p:spTree>
    <p:extLst>
      <p:ext uri="{BB962C8B-B14F-4D97-AF65-F5344CB8AC3E}">
        <p14:creationId xmlns:p14="http://schemas.microsoft.com/office/powerpoint/2010/main" val="286477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1092200" y="675767"/>
            <a:ext cx="5093600" cy="1272800"/>
          </a:xfrm>
          <a:prstGeom prst="rect">
            <a:avLst/>
          </a:prstGeom>
        </p:spPr>
        <p:txBody>
          <a:bodyPr spcFirstLastPara="1" vert="horz" wrap="square" lIns="121900" tIns="121900" rIns="121900" bIns="121900" rtlCol="0" anchor="t" anchorCtr="0">
            <a:normAutofit/>
          </a:bodyPr>
          <a:lstStyle/>
          <a:p>
            <a:r>
              <a:rPr lang="en"/>
              <a:t>Signal-to-Noise Ratio</a:t>
            </a:r>
            <a:endParaRPr/>
          </a:p>
        </p:txBody>
      </p:sp>
      <p:sp>
        <p:nvSpPr>
          <p:cNvPr id="153" name="Google Shape;153;p17"/>
          <p:cNvSpPr txBox="1">
            <a:spLocks noGrp="1"/>
          </p:cNvSpPr>
          <p:nvPr>
            <p:ph type="body" idx="1"/>
          </p:nvPr>
        </p:nvSpPr>
        <p:spPr>
          <a:xfrm>
            <a:off x="662600" y="1522200"/>
            <a:ext cx="5523200" cy="4824000"/>
          </a:xfrm>
          <a:prstGeom prst="rect">
            <a:avLst/>
          </a:prstGeom>
        </p:spPr>
        <p:txBody>
          <a:bodyPr spcFirstLastPara="1" vert="horz" wrap="square" lIns="121900" tIns="121900" rIns="121900" bIns="121900" rtlCol="0" anchor="t" anchorCtr="0">
            <a:normAutofit fontScale="85000" lnSpcReduction="20000"/>
          </a:bodyPr>
          <a:lstStyle/>
          <a:p>
            <a:pPr marL="304792" indent="-422264" algn="just">
              <a:lnSpc>
                <a:spcPct val="150000"/>
              </a:lnSpc>
              <a:buClr>
                <a:srgbClr val="202124"/>
              </a:buClr>
              <a:buSzPct val="100000"/>
              <a:buFont typeface="Arial"/>
              <a:buChar char="●"/>
            </a:pPr>
            <a:r>
              <a:rPr lang="en" sz="2000" dirty="0">
                <a:solidFill>
                  <a:srgbClr val="202124"/>
                </a:solidFill>
                <a:highlight>
                  <a:srgbClr val="FFFFFF"/>
                </a:highlight>
                <a:latin typeface="Arial"/>
                <a:ea typeface="Arial"/>
                <a:cs typeface="Arial"/>
                <a:sym typeface="Arial"/>
              </a:rPr>
              <a:t>High SNR - signal is clear and easy to detect or interpret, </a:t>
            </a:r>
          </a:p>
          <a:p>
            <a:pPr marL="304792" indent="-422264" algn="just">
              <a:lnSpc>
                <a:spcPct val="150000"/>
              </a:lnSpc>
              <a:buClr>
                <a:srgbClr val="202124"/>
              </a:buClr>
              <a:buSzPct val="100000"/>
              <a:buFont typeface="Arial"/>
              <a:buChar char="●"/>
            </a:pPr>
            <a:r>
              <a:rPr lang="en" sz="2000" dirty="0">
                <a:solidFill>
                  <a:srgbClr val="202124"/>
                </a:solidFill>
                <a:highlight>
                  <a:srgbClr val="FFFFFF"/>
                </a:highlight>
                <a:latin typeface="Arial"/>
                <a:ea typeface="Arial"/>
                <a:cs typeface="Arial"/>
                <a:sym typeface="Arial"/>
              </a:rPr>
              <a:t>Low SNR - signal is corrupted or obscured by noise and may be difficult to distinguish or recover.</a:t>
            </a:r>
            <a:endParaRPr sz="2000" dirty="0">
              <a:solidFill>
                <a:srgbClr val="202124"/>
              </a:solidFill>
              <a:highlight>
                <a:srgbClr val="FFFFFF"/>
              </a:highlight>
              <a:latin typeface="Arial"/>
              <a:ea typeface="Arial"/>
              <a:cs typeface="Arial"/>
              <a:sym typeface="Arial"/>
            </a:endParaRPr>
          </a:p>
          <a:p>
            <a:pPr marL="304792" indent="-422264" algn="just">
              <a:lnSpc>
                <a:spcPct val="150000"/>
              </a:lnSpc>
              <a:spcBef>
                <a:spcPts val="1333"/>
              </a:spcBef>
              <a:spcAft>
                <a:spcPts val="1333"/>
              </a:spcAft>
              <a:buClr>
                <a:srgbClr val="202124"/>
              </a:buClr>
              <a:buSzPct val="100000"/>
              <a:buFont typeface="Arial"/>
              <a:buChar char="●"/>
            </a:pPr>
            <a:r>
              <a:rPr lang="en" sz="2000" dirty="0">
                <a:solidFill>
                  <a:srgbClr val="202124"/>
                </a:solidFill>
                <a:highlight>
                  <a:srgbClr val="FFFFFF"/>
                </a:highlight>
                <a:latin typeface="Arial"/>
                <a:ea typeface="Arial"/>
                <a:cs typeface="Arial"/>
                <a:sym typeface="Arial"/>
              </a:rPr>
              <a:t>SNR in cameras indicates the signal quality found in an image. </a:t>
            </a:r>
          </a:p>
          <a:p>
            <a:pPr marL="304792" indent="-422264" algn="just">
              <a:lnSpc>
                <a:spcPct val="150000"/>
              </a:lnSpc>
              <a:spcBef>
                <a:spcPts val="1333"/>
              </a:spcBef>
              <a:spcAft>
                <a:spcPts val="1333"/>
              </a:spcAft>
              <a:buClr>
                <a:srgbClr val="202124"/>
              </a:buClr>
              <a:buSzPct val="100000"/>
              <a:buFont typeface="Arial"/>
              <a:buChar char="●"/>
            </a:pPr>
            <a:r>
              <a:rPr lang="en" sz="2000" dirty="0">
                <a:solidFill>
                  <a:srgbClr val="202124"/>
                </a:solidFill>
                <a:highlight>
                  <a:srgbClr val="FFFFFF"/>
                </a:highlight>
                <a:latin typeface="Arial"/>
                <a:ea typeface="Arial"/>
                <a:cs typeface="Arial"/>
                <a:sym typeface="Arial"/>
              </a:rPr>
              <a:t>High SNR is required in many embedded vision applications, especially the ones which involve edge-based processing where AI/ML algorithms have to analyze the processed image to take intelligent decisions.</a:t>
            </a:r>
            <a:endParaRPr sz="2000" dirty="0">
              <a:solidFill>
                <a:srgbClr val="202124"/>
              </a:solidFill>
              <a:highlight>
                <a:srgbClr val="FFFFFF"/>
              </a:highlight>
              <a:latin typeface="Arial"/>
              <a:ea typeface="Arial"/>
              <a:cs typeface="Arial"/>
              <a:sym typeface="Arial"/>
            </a:endParaRPr>
          </a:p>
        </p:txBody>
      </p:sp>
      <p:pic>
        <p:nvPicPr>
          <p:cNvPr id="154" name="Google Shape;154;p17"/>
          <p:cNvPicPr preferRelativeResize="0"/>
          <p:nvPr/>
        </p:nvPicPr>
        <p:blipFill>
          <a:blip r:embed="rId3">
            <a:alphaModFix/>
          </a:blip>
          <a:stretch>
            <a:fillRect/>
          </a:stretch>
        </p:blipFill>
        <p:spPr>
          <a:xfrm>
            <a:off x="6418500" y="1522200"/>
            <a:ext cx="5523200" cy="3264000"/>
          </a:xfrm>
          <a:prstGeom prst="rect">
            <a:avLst/>
          </a:prstGeom>
          <a:noFill/>
          <a:ln>
            <a:noFill/>
          </a:ln>
        </p:spPr>
      </p:pic>
    </p:spTree>
    <p:extLst>
      <p:ext uri="{BB962C8B-B14F-4D97-AF65-F5344CB8AC3E}">
        <p14:creationId xmlns:p14="http://schemas.microsoft.com/office/powerpoint/2010/main" val="1107155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29DF289-B156-43FE-AB07-847D596B66A0}"/>
              </a:ext>
            </a:extLst>
          </p:cNvPr>
          <p:cNvGraphicFramePr>
            <a:graphicFrameLocks noGrp="1"/>
          </p:cNvGraphicFramePr>
          <p:nvPr>
            <p:extLst>
              <p:ext uri="{D42A27DB-BD31-4B8C-83A1-F6EECF244321}">
                <p14:modId xmlns:p14="http://schemas.microsoft.com/office/powerpoint/2010/main" val="29505466"/>
              </p:ext>
            </p:extLst>
          </p:nvPr>
        </p:nvGraphicFramePr>
        <p:xfrm>
          <a:off x="1661888" y="1825666"/>
          <a:ext cx="1757949" cy="1554480"/>
        </p:xfrm>
        <a:graphic>
          <a:graphicData uri="http://schemas.openxmlformats.org/drawingml/2006/table">
            <a:tbl>
              <a:tblPr>
                <a:tableStyleId>{5C22544A-7EE6-4342-B048-85BDC9FD1C3A}</a:tableStyleId>
              </a:tblPr>
              <a:tblGrid>
                <a:gridCol w="520440">
                  <a:extLst>
                    <a:ext uri="{9D8B030D-6E8A-4147-A177-3AD203B41FA5}">
                      <a16:colId xmlns:a16="http://schemas.microsoft.com/office/drawing/2014/main" val="4250331609"/>
                    </a:ext>
                  </a:extLst>
                </a:gridCol>
                <a:gridCol w="623898">
                  <a:extLst>
                    <a:ext uri="{9D8B030D-6E8A-4147-A177-3AD203B41FA5}">
                      <a16:colId xmlns:a16="http://schemas.microsoft.com/office/drawing/2014/main" val="1370357046"/>
                    </a:ext>
                  </a:extLst>
                </a:gridCol>
                <a:gridCol w="613611">
                  <a:extLst>
                    <a:ext uri="{9D8B030D-6E8A-4147-A177-3AD203B41FA5}">
                      <a16:colId xmlns:a16="http://schemas.microsoft.com/office/drawing/2014/main" val="1477397405"/>
                    </a:ext>
                  </a:extLst>
                </a:gridCol>
              </a:tblGrid>
              <a:tr h="370840">
                <a:tc>
                  <a:txBody>
                    <a:bodyPr/>
                    <a:lstStyle/>
                    <a:p>
                      <a:r>
                        <a:rPr lang="en-US" sz="2800" dirty="0"/>
                        <a:t>1</a:t>
                      </a:r>
                    </a:p>
                  </a:txBody>
                  <a:tcPr/>
                </a:tc>
                <a:tc>
                  <a:txBody>
                    <a:bodyPr/>
                    <a:lstStyle/>
                    <a:p>
                      <a:r>
                        <a:rPr lang="en-US" sz="2800" dirty="0"/>
                        <a:t>1</a:t>
                      </a:r>
                    </a:p>
                  </a:txBody>
                  <a:tcPr/>
                </a:tc>
                <a:tc>
                  <a:txBody>
                    <a:bodyPr/>
                    <a:lstStyle/>
                    <a:p>
                      <a:r>
                        <a:rPr lang="en-US" sz="2800" dirty="0"/>
                        <a:t>1</a:t>
                      </a:r>
                    </a:p>
                  </a:txBody>
                  <a:tcPr/>
                </a:tc>
                <a:extLst>
                  <a:ext uri="{0D108BD9-81ED-4DB2-BD59-A6C34878D82A}">
                    <a16:rowId xmlns:a16="http://schemas.microsoft.com/office/drawing/2014/main" val="2834867682"/>
                  </a:ext>
                </a:extLst>
              </a:tr>
              <a:tr h="370840">
                <a:tc>
                  <a:txBody>
                    <a:bodyPr/>
                    <a:lstStyle/>
                    <a:p>
                      <a:r>
                        <a:rPr lang="en-US" sz="2800" dirty="0"/>
                        <a:t>0</a:t>
                      </a:r>
                    </a:p>
                  </a:txBody>
                  <a:tcPr/>
                </a:tc>
                <a:tc>
                  <a:txBody>
                    <a:bodyPr/>
                    <a:lstStyle/>
                    <a:p>
                      <a:r>
                        <a:rPr lang="en-US" sz="2800" dirty="0"/>
                        <a:t>0</a:t>
                      </a:r>
                    </a:p>
                  </a:txBody>
                  <a:tcPr/>
                </a:tc>
                <a:tc>
                  <a:txBody>
                    <a:bodyPr/>
                    <a:lstStyle/>
                    <a:p>
                      <a:r>
                        <a:rPr lang="en-US" sz="2800" dirty="0"/>
                        <a:t>0</a:t>
                      </a:r>
                    </a:p>
                  </a:txBody>
                  <a:tcPr/>
                </a:tc>
                <a:extLst>
                  <a:ext uri="{0D108BD9-81ED-4DB2-BD59-A6C34878D82A}">
                    <a16:rowId xmlns:a16="http://schemas.microsoft.com/office/drawing/2014/main" val="4113193847"/>
                  </a:ext>
                </a:extLst>
              </a:tr>
              <a:tr h="370840">
                <a:tc>
                  <a:txBody>
                    <a:bodyPr/>
                    <a:lstStyle/>
                    <a:p>
                      <a:r>
                        <a:rPr lang="en-US" sz="2800" dirty="0"/>
                        <a:t>-1</a:t>
                      </a:r>
                    </a:p>
                  </a:txBody>
                  <a:tcPr/>
                </a:tc>
                <a:tc>
                  <a:txBody>
                    <a:bodyPr/>
                    <a:lstStyle/>
                    <a:p>
                      <a:r>
                        <a:rPr lang="en-US" sz="2800" dirty="0"/>
                        <a:t>-1</a:t>
                      </a:r>
                    </a:p>
                  </a:txBody>
                  <a:tcPr/>
                </a:tc>
                <a:tc>
                  <a:txBody>
                    <a:bodyPr/>
                    <a:lstStyle/>
                    <a:p>
                      <a:r>
                        <a:rPr lang="en-US" sz="2800" dirty="0"/>
                        <a:t>-1</a:t>
                      </a:r>
                    </a:p>
                  </a:txBody>
                  <a:tcPr/>
                </a:tc>
                <a:extLst>
                  <a:ext uri="{0D108BD9-81ED-4DB2-BD59-A6C34878D82A}">
                    <a16:rowId xmlns:a16="http://schemas.microsoft.com/office/drawing/2014/main" val="2987646962"/>
                  </a:ext>
                </a:extLst>
              </a:tr>
            </a:tbl>
          </a:graphicData>
        </a:graphic>
      </p:graphicFrame>
      <p:sp>
        <p:nvSpPr>
          <p:cNvPr id="3" name="TextBox 2">
            <a:extLst>
              <a:ext uri="{FF2B5EF4-FFF2-40B4-BE49-F238E27FC236}">
                <a16:creationId xmlns:a16="http://schemas.microsoft.com/office/drawing/2014/main" id="{9A1C3BA5-79F7-45E0-8A26-05BF1A96802E}"/>
              </a:ext>
            </a:extLst>
          </p:cNvPr>
          <p:cNvSpPr txBox="1"/>
          <p:nvPr/>
        </p:nvSpPr>
        <p:spPr>
          <a:xfrm>
            <a:off x="1504951" y="3497080"/>
            <a:ext cx="235764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Horizontal Filter</a:t>
            </a:r>
          </a:p>
        </p:txBody>
      </p:sp>
      <p:graphicFrame>
        <p:nvGraphicFramePr>
          <p:cNvPr id="4" name="Table 3">
            <a:extLst>
              <a:ext uri="{FF2B5EF4-FFF2-40B4-BE49-F238E27FC236}">
                <a16:creationId xmlns:a16="http://schemas.microsoft.com/office/drawing/2014/main" id="{59268BB6-7BFC-48C9-90D0-7B52EB3FFCE3}"/>
              </a:ext>
            </a:extLst>
          </p:cNvPr>
          <p:cNvGraphicFramePr>
            <a:graphicFrameLocks noGrp="1"/>
          </p:cNvGraphicFramePr>
          <p:nvPr>
            <p:extLst>
              <p:ext uri="{D42A27DB-BD31-4B8C-83A1-F6EECF244321}">
                <p14:modId xmlns:p14="http://schemas.microsoft.com/office/powerpoint/2010/main" val="33508389"/>
              </p:ext>
            </p:extLst>
          </p:nvPr>
        </p:nvGraphicFramePr>
        <p:xfrm>
          <a:off x="4846579" y="1852911"/>
          <a:ext cx="1757949" cy="1554480"/>
        </p:xfrm>
        <a:graphic>
          <a:graphicData uri="http://schemas.openxmlformats.org/drawingml/2006/table">
            <a:tbl>
              <a:tblPr>
                <a:tableStyleId>{5C22544A-7EE6-4342-B048-85BDC9FD1C3A}</a:tableStyleId>
              </a:tblPr>
              <a:tblGrid>
                <a:gridCol w="585983">
                  <a:extLst>
                    <a:ext uri="{9D8B030D-6E8A-4147-A177-3AD203B41FA5}">
                      <a16:colId xmlns:a16="http://schemas.microsoft.com/office/drawing/2014/main" val="3739465120"/>
                    </a:ext>
                  </a:extLst>
                </a:gridCol>
                <a:gridCol w="585983">
                  <a:extLst>
                    <a:ext uri="{9D8B030D-6E8A-4147-A177-3AD203B41FA5}">
                      <a16:colId xmlns:a16="http://schemas.microsoft.com/office/drawing/2014/main" val="2697043771"/>
                    </a:ext>
                  </a:extLst>
                </a:gridCol>
                <a:gridCol w="585983">
                  <a:extLst>
                    <a:ext uri="{9D8B030D-6E8A-4147-A177-3AD203B41FA5}">
                      <a16:colId xmlns:a16="http://schemas.microsoft.com/office/drawing/2014/main" val="3302394631"/>
                    </a:ext>
                  </a:extLst>
                </a:gridCol>
              </a:tblGrid>
              <a:tr h="37084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56567060"/>
                  </a:ext>
                </a:extLst>
              </a:tr>
              <a:tr h="370840">
                <a:tc>
                  <a:txBody>
                    <a:bodyPr/>
                    <a:lstStyle/>
                    <a:p>
                      <a:r>
                        <a:rPr lang="en-US" sz="2800" dirty="0"/>
                        <a:t>2</a:t>
                      </a:r>
                    </a:p>
                  </a:txBody>
                  <a:tcPr/>
                </a:tc>
                <a:tc>
                  <a:txBody>
                    <a:bodyPr/>
                    <a:lstStyle/>
                    <a:p>
                      <a:r>
                        <a:rPr lang="en-US" sz="2800" dirty="0"/>
                        <a:t>0</a:t>
                      </a:r>
                    </a:p>
                  </a:txBody>
                  <a:tcPr/>
                </a:tc>
                <a:tc>
                  <a:txBody>
                    <a:bodyPr/>
                    <a:lstStyle/>
                    <a:p>
                      <a:r>
                        <a:rPr lang="en-US" sz="2800" dirty="0"/>
                        <a:t>-2</a:t>
                      </a:r>
                    </a:p>
                  </a:txBody>
                  <a:tcPr/>
                </a:tc>
                <a:extLst>
                  <a:ext uri="{0D108BD9-81ED-4DB2-BD59-A6C34878D82A}">
                    <a16:rowId xmlns:a16="http://schemas.microsoft.com/office/drawing/2014/main" val="2009499048"/>
                  </a:ext>
                </a:extLst>
              </a:tr>
              <a:tr h="37084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3330757231"/>
                  </a:ext>
                </a:extLst>
              </a:tr>
            </a:tbl>
          </a:graphicData>
        </a:graphic>
      </p:graphicFrame>
      <p:sp>
        <p:nvSpPr>
          <p:cNvPr id="5" name="TextBox 4">
            <a:extLst>
              <a:ext uri="{FF2B5EF4-FFF2-40B4-BE49-F238E27FC236}">
                <a16:creationId xmlns:a16="http://schemas.microsoft.com/office/drawing/2014/main" id="{2700D787-337F-4CAB-892A-20BE3AC2F1EE}"/>
              </a:ext>
            </a:extLst>
          </p:cNvPr>
          <p:cNvSpPr txBox="1"/>
          <p:nvPr/>
        </p:nvSpPr>
        <p:spPr>
          <a:xfrm>
            <a:off x="5089483" y="3497080"/>
            <a:ext cx="190700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Sobel Filter</a:t>
            </a:r>
          </a:p>
        </p:txBody>
      </p:sp>
      <p:graphicFrame>
        <p:nvGraphicFramePr>
          <p:cNvPr id="6" name="Table 5">
            <a:extLst>
              <a:ext uri="{FF2B5EF4-FFF2-40B4-BE49-F238E27FC236}">
                <a16:creationId xmlns:a16="http://schemas.microsoft.com/office/drawing/2014/main" id="{39CEFD7D-3712-488A-8891-8C05793CED99}"/>
              </a:ext>
            </a:extLst>
          </p:cNvPr>
          <p:cNvGraphicFramePr>
            <a:graphicFrameLocks noGrp="1"/>
          </p:cNvGraphicFramePr>
          <p:nvPr>
            <p:extLst>
              <p:ext uri="{D42A27DB-BD31-4B8C-83A1-F6EECF244321}">
                <p14:modId xmlns:p14="http://schemas.microsoft.com/office/powerpoint/2010/main" val="1310849392"/>
              </p:ext>
            </p:extLst>
          </p:nvPr>
        </p:nvGraphicFramePr>
        <p:xfrm>
          <a:off x="7661374" y="1908084"/>
          <a:ext cx="1757949" cy="1371600"/>
        </p:xfrm>
        <a:graphic>
          <a:graphicData uri="http://schemas.openxmlformats.org/drawingml/2006/table">
            <a:tbl>
              <a:tblPr>
                <a:tableStyleId>{5C22544A-7EE6-4342-B048-85BDC9FD1C3A}</a:tableStyleId>
              </a:tblPr>
              <a:tblGrid>
                <a:gridCol w="585983">
                  <a:extLst>
                    <a:ext uri="{9D8B030D-6E8A-4147-A177-3AD203B41FA5}">
                      <a16:colId xmlns:a16="http://schemas.microsoft.com/office/drawing/2014/main" val="3739465120"/>
                    </a:ext>
                  </a:extLst>
                </a:gridCol>
                <a:gridCol w="585983">
                  <a:extLst>
                    <a:ext uri="{9D8B030D-6E8A-4147-A177-3AD203B41FA5}">
                      <a16:colId xmlns:a16="http://schemas.microsoft.com/office/drawing/2014/main" val="2697043771"/>
                    </a:ext>
                  </a:extLst>
                </a:gridCol>
                <a:gridCol w="585983">
                  <a:extLst>
                    <a:ext uri="{9D8B030D-6E8A-4147-A177-3AD203B41FA5}">
                      <a16:colId xmlns:a16="http://schemas.microsoft.com/office/drawing/2014/main" val="3302394631"/>
                    </a:ext>
                  </a:extLst>
                </a:gridCol>
              </a:tblGrid>
              <a:tr h="370840">
                <a:tc>
                  <a:txBody>
                    <a:bodyPr/>
                    <a:lstStyle/>
                    <a:p>
                      <a:r>
                        <a:rPr lang="en-US" sz="2400" dirty="0"/>
                        <a:t>3</a:t>
                      </a:r>
                    </a:p>
                  </a:txBody>
                  <a:tcPr/>
                </a:tc>
                <a:tc>
                  <a:txBody>
                    <a:bodyPr/>
                    <a:lstStyle/>
                    <a:p>
                      <a:r>
                        <a:rPr lang="en-US" sz="2400" dirty="0"/>
                        <a:t>0</a:t>
                      </a:r>
                    </a:p>
                  </a:txBody>
                  <a:tcPr/>
                </a:tc>
                <a:tc>
                  <a:txBody>
                    <a:bodyPr/>
                    <a:lstStyle/>
                    <a:p>
                      <a:r>
                        <a:rPr lang="en-US" sz="2400" dirty="0"/>
                        <a:t>-3</a:t>
                      </a:r>
                    </a:p>
                  </a:txBody>
                  <a:tcPr/>
                </a:tc>
                <a:extLst>
                  <a:ext uri="{0D108BD9-81ED-4DB2-BD59-A6C34878D82A}">
                    <a16:rowId xmlns:a16="http://schemas.microsoft.com/office/drawing/2014/main" val="56567060"/>
                  </a:ext>
                </a:extLst>
              </a:tr>
              <a:tr h="370840">
                <a:tc>
                  <a:txBody>
                    <a:bodyPr/>
                    <a:lstStyle/>
                    <a:p>
                      <a:r>
                        <a:rPr lang="en-US" sz="2400" dirty="0"/>
                        <a:t>10</a:t>
                      </a:r>
                    </a:p>
                  </a:txBody>
                  <a:tcPr/>
                </a:tc>
                <a:tc>
                  <a:txBody>
                    <a:bodyPr/>
                    <a:lstStyle/>
                    <a:p>
                      <a:r>
                        <a:rPr lang="en-US" sz="2400" dirty="0"/>
                        <a:t>0</a:t>
                      </a:r>
                    </a:p>
                  </a:txBody>
                  <a:tcPr/>
                </a:tc>
                <a:tc>
                  <a:txBody>
                    <a:bodyPr/>
                    <a:lstStyle/>
                    <a:p>
                      <a:r>
                        <a:rPr lang="en-US" sz="2400" dirty="0"/>
                        <a:t>-10</a:t>
                      </a:r>
                    </a:p>
                  </a:txBody>
                  <a:tcPr/>
                </a:tc>
                <a:extLst>
                  <a:ext uri="{0D108BD9-81ED-4DB2-BD59-A6C34878D82A}">
                    <a16:rowId xmlns:a16="http://schemas.microsoft.com/office/drawing/2014/main" val="2009499048"/>
                  </a:ext>
                </a:extLst>
              </a:tr>
              <a:tr h="370840">
                <a:tc>
                  <a:txBody>
                    <a:bodyPr/>
                    <a:lstStyle/>
                    <a:p>
                      <a:r>
                        <a:rPr lang="en-US" sz="2400" dirty="0"/>
                        <a:t>3</a:t>
                      </a:r>
                    </a:p>
                  </a:txBody>
                  <a:tcPr/>
                </a:tc>
                <a:tc>
                  <a:txBody>
                    <a:bodyPr/>
                    <a:lstStyle/>
                    <a:p>
                      <a:r>
                        <a:rPr lang="en-US" sz="2400" dirty="0"/>
                        <a:t>0</a:t>
                      </a:r>
                    </a:p>
                  </a:txBody>
                  <a:tcPr/>
                </a:tc>
                <a:tc>
                  <a:txBody>
                    <a:bodyPr/>
                    <a:lstStyle/>
                    <a:p>
                      <a:r>
                        <a:rPr lang="en-US" sz="2400" dirty="0"/>
                        <a:t>-3</a:t>
                      </a:r>
                    </a:p>
                  </a:txBody>
                  <a:tcPr/>
                </a:tc>
                <a:extLst>
                  <a:ext uri="{0D108BD9-81ED-4DB2-BD59-A6C34878D82A}">
                    <a16:rowId xmlns:a16="http://schemas.microsoft.com/office/drawing/2014/main" val="3330757231"/>
                  </a:ext>
                </a:extLst>
              </a:tr>
            </a:tbl>
          </a:graphicData>
        </a:graphic>
      </p:graphicFrame>
      <p:sp>
        <p:nvSpPr>
          <p:cNvPr id="7" name="TextBox 6">
            <a:extLst>
              <a:ext uri="{FF2B5EF4-FFF2-40B4-BE49-F238E27FC236}">
                <a16:creationId xmlns:a16="http://schemas.microsoft.com/office/drawing/2014/main" id="{14AE9015-97B7-4244-942C-FE6AB1ED173A}"/>
              </a:ext>
            </a:extLst>
          </p:cNvPr>
          <p:cNvSpPr txBox="1"/>
          <p:nvPr/>
        </p:nvSpPr>
        <p:spPr>
          <a:xfrm>
            <a:off x="7950412" y="3497080"/>
            <a:ext cx="190700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Schorr Filter</a:t>
            </a:r>
          </a:p>
        </p:txBody>
      </p:sp>
      <p:graphicFrame>
        <p:nvGraphicFramePr>
          <p:cNvPr id="8" name="Table 7">
            <a:extLst>
              <a:ext uri="{FF2B5EF4-FFF2-40B4-BE49-F238E27FC236}">
                <a16:creationId xmlns:a16="http://schemas.microsoft.com/office/drawing/2014/main" id="{2247D910-13E4-4328-9207-009E50EABC71}"/>
              </a:ext>
            </a:extLst>
          </p:cNvPr>
          <p:cNvGraphicFramePr>
            <a:graphicFrameLocks noGrp="1"/>
          </p:cNvGraphicFramePr>
          <p:nvPr>
            <p:extLst>
              <p:ext uri="{D42A27DB-BD31-4B8C-83A1-F6EECF244321}">
                <p14:modId xmlns:p14="http://schemas.microsoft.com/office/powerpoint/2010/main" val="2145604619"/>
              </p:ext>
            </p:extLst>
          </p:nvPr>
        </p:nvGraphicFramePr>
        <p:xfrm>
          <a:off x="4552950" y="4639647"/>
          <a:ext cx="2088842" cy="1465293"/>
        </p:xfrm>
        <a:graphic>
          <a:graphicData uri="http://schemas.openxmlformats.org/drawingml/2006/table">
            <a:tbl>
              <a:tblPr>
                <a:tableStyleId>{5C22544A-7EE6-4342-B048-85BDC9FD1C3A}</a:tableStyleId>
              </a:tblPr>
              <a:tblGrid>
                <a:gridCol w="655116">
                  <a:extLst>
                    <a:ext uri="{9D8B030D-6E8A-4147-A177-3AD203B41FA5}">
                      <a16:colId xmlns:a16="http://schemas.microsoft.com/office/drawing/2014/main" val="4250331609"/>
                    </a:ext>
                  </a:extLst>
                </a:gridCol>
                <a:gridCol w="704617">
                  <a:extLst>
                    <a:ext uri="{9D8B030D-6E8A-4147-A177-3AD203B41FA5}">
                      <a16:colId xmlns:a16="http://schemas.microsoft.com/office/drawing/2014/main" val="1370357046"/>
                    </a:ext>
                  </a:extLst>
                </a:gridCol>
                <a:gridCol w="729109">
                  <a:extLst>
                    <a:ext uri="{9D8B030D-6E8A-4147-A177-3AD203B41FA5}">
                      <a16:colId xmlns:a16="http://schemas.microsoft.com/office/drawing/2014/main" val="1477397405"/>
                    </a:ext>
                  </a:extLst>
                </a:gridCol>
              </a:tblGrid>
              <a:tr h="488431">
                <a:tc>
                  <a:txBody>
                    <a:bodyPr/>
                    <a:lstStyle/>
                    <a:p>
                      <a:r>
                        <a:rPr lang="en-US" sz="2400" dirty="0"/>
                        <a:t>w</a:t>
                      </a:r>
                      <a:r>
                        <a:rPr lang="en-US" sz="2400" baseline="-25000" dirty="0"/>
                        <a:t>1</a:t>
                      </a:r>
                    </a:p>
                  </a:txBody>
                  <a:tcPr/>
                </a:tc>
                <a:tc>
                  <a:txBody>
                    <a:bodyPr/>
                    <a:lstStyle/>
                    <a:p>
                      <a:r>
                        <a:rPr lang="en-US" sz="2400" dirty="0"/>
                        <a:t>w</a:t>
                      </a:r>
                      <a:r>
                        <a:rPr lang="en-US" sz="2400" baseline="-25000" dirty="0"/>
                        <a:t>2</a:t>
                      </a:r>
                      <a:endParaRPr lang="en-US" sz="2400" dirty="0"/>
                    </a:p>
                  </a:txBody>
                  <a:tcPr/>
                </a:tc>
                <a:tc>
                  <a:txBody>
                    <a:bodyPr/>
                    <a:lstStyle/>
                    <a:p>
                      <a:r>
                        <a:rPr lang="en-US" sz="2400" dirty="0"/>
                        <a:t>w</a:t>
                      </a:r>
                      <a:r>
                        <a:rPr lang="en-US" sz="2400" baseline="-25000" dirty="0"/>
                        <a:t>3</a:t>
                      </a:r>
                      <a:endParaRPr lang="en-US" sz="2400" dirty="0"/>
                    </a:p>
                  </a:txBody>
                  <a:tcPr/>
                </a:tc>
                <a:extLst>
                  <a:ext uri="{0D108BD9-81ED-4DB2-BD59-A6C34878D82A}">
                    <a16:rowId xmlns:a16="http://schemas.microsoft.com/office/drawing/2014/main" val="2834867682"/>
                  </a:ext>
                </a:extLst>
              </a:tr>
              <a:tr h="488431">
                <a:tc>
                  <a:txBody>
                    <a:bodyPr/>
                    <a:lstStyle/>
                    <a:p>
                      <a:r>
                        <a:rPr lang="en-US" sz="2400" dirty="0"/>
                        <a:t>w</a:t>
                      </a:r>
                      <a:r>
                        <a:rPr lang="en-US" sz="2400" baseline="-25000" dirty="0"/>
                        <a:t>4</a:t>
                      </a:r>
                      <a:endParaRPr lang="en-US" sz="2400" dirty="0"/>
                    </a:p>
                  </a:txBody>
                  <a:tcPr/>
                </a:tc>
                <a:tc>
                  <a:txBody>
                    <a:bodyPr/>
                    <a:lstStyle/>
                    <a:p>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5</a:t>
                      </a:r>
                      <a:endParaRPr lang="en-US" sz="2400" dirty="0"/>
                    </a:p>
                  </a:txBody>
                  <a:tcPr/>
                </a:tc>
                <a:tc>
                  <a:txBody>
                    <a:bodyPr/>
                    <a:lstStyle/>
                    <a:p>
                      <a:r>
                        <a:rPr lang="en-US" sz="2400" dirty="0"/>
                        <a:t>w</a:t>
                      </a:r>
                      <a:r>
                        <a:rPr lang="en-US" sz="2400" baseline="-25000" dirty="0"/>
                        <a:t>6</a:t>
                      </a:r>
                      <a:endParaRPr lang="en-US" sz="2400" dirty="0"/>
                    </a:p>
                  </a:txBody>
                  <a:tcPr/>
                </a:tc>
                <a:extLst>
                  <a:ext uri="{0D108BD9-81ED-4DB2-BD59-A6C34878D82A}">
                    <a16:rowId xmlns:a16="http://schemas.microsoft.com/office/drawing/2014/main" val="4113193847"/>
                  </a:ext>
                </a:extLst>
              </a:tr>
              <a:tr h="488431">
                <a:tc>
                  <a:txBody>
                    <a:bodyPr/>
                    <a:lstStyle/>
                    <a:p>
                      <a:r>
                        <a:rPr lang="en-US" sz="2400" dirty="0"/>
                        <a:t>w</a:t>
                      </a:r>
                      <a:r>
                        <a:rPr lang="en-US" sz="2400" baseline="-25000" dirty="0"/>
                        <a:t>7</a:t>
                      </a:r>
                      <a:endParaRPr lang="en-US" sz="2400" dirty="0"/>
                    </a:p>
                  </a:txBody>
                  <a:tcPr/>
                </a:tc>
                <a:tc>
                  <a:txBody>
                    <a:bodyPr/>
                    <a:lstStyle/>
                    <a:p>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rPr>
                        <a:t>8</a:t>
                      </a:r>
                      <a:endParaRPr lang="en-US" sz="2400" dirty="0"/>
                    </a:p>
                  </a:txBody>
                  <a:tcPr/>
                </a:tc>
                <a:tc>
                  <a:txBody>
                    <a:bodyPr/>
                    <a:lstStyle/>
                    <a:p>
                      <a:r>
                        <a:rPr lang="en-US" sz="2400" dirty="0"/>
                        <a:t>w</a:t>
                      </a:r>
                      <a:r>
                        <a:rPr lang="en-US" sz="2400" baseline="-25000" dirty="0"/>
                        <a:t>9</a:t>
                      </a:r>
                      <a:endParaRPr lang="en-US" sz="2400" dirty="0"/>
                    </a:p>
                  </a:txBody>
                  <a:tcPr/>
                </a:tc>
                <a:extLst>
                  <a:ext uri="{0D108BD9-81ED-4DB2-BD59-A6C34878D82A}">
                    <a16:rowId xmlns:a16="http://schemas.microsoft.com/office/drawing/2014/main" val="2987646962"/>
                  </a:ext>
                </a:extLst>
              </a:tr>
            </a:tbl>
          </a:graphicData>
        </a:graphic>
      </p:graphicFrame>
      <p:sp>
        <p:nvSpPr>
          <p:cNvPr id="10" name="Title 9">
            <a:extLst>
              <a:ext uri="{FF2B5EF4-FFF2-40B4-BE49-F238E27FC236}">
                <a16:creationId xmlns:a16="http://schemas.microsoft.com/office/drawing/2014/main" id="{57079E72-2994-4FA2-B888-C5FD4EC78FFB}"/>
              </a:ext>
            </a:extLst>
          </p:cNvPr>
          <p:cNvSpPr>
            <a:spLocks noGrp="1"/>
          </p:cNvSpPr>
          <p:nvPr>
            <p:ph type="title"/>
          </p:nvPr>
        </p:nvSpPr>
        <p:spPr/>
        <p:txBody>
          <a:bodyPr/>
          <a:lstStyle/>
          <a:p>
            <a:r>
              <a:rPr lang="en-IN" dirty="0">
                <a:solidFill>
                  <a:srgbClr val="C00000"/>
                </a:solidFill>
                <a:latin typeface="Times New Roman" panose="02020603050405020304" pitchFamily="18" charset="0"/>
                <a:cs typeface="Times New Roman" panose="02020603050405020304" pitchFamily="18" charset="0"/>
              </a:rPr>
              <a:t>Filter Weights</a:t>
            </a:r>
          </a:p>
        </p:txBody>
      </p:sp>
      <p:sp>
        <p:nvSpPr>
          <p:cNvPr id="12" name="Date Placeholder 11"/>
          <p:cNvSpPr>
            <a:spLocks noGrp="1"/>
          </p:cNvSpPr>
          <p:nvPr>
            <p:ph type="dt" sz="half" idx="10"/>
          </p:nvPr>
        </p:nvSpPr>
        <p:spPr/>
        <p:txBody>
          <a:bodyPr/>
          <a:lstStyle/>
          <a:p>
            <a:fld id="{0D266C52-D006-41FE-B290-46E213E1FAF1}" type="datetime1">
              <a:rPr lang="en-US" smtClean="0"/>
              <a:t>8/30/2023</a:t>
            </a:fld>
            <a:endParaRPr lang="en-US"/>
          </a:p>
        </p:txBody>
      </p:sp>
      <p:sp>
        <p:nvSpPr>
          <p:cNvPr id="13" name="Slide Number Placeholder 12">
            <a:extLst>
              <a:ext uri="{FF2B5EF4-FFF2-40B4-BE49-F238E27FC236}">
                <a16:creationId xmlns:a16="http://schemas.microsoft.com/office/drawing/2014/main" id="{CF906EE2-C8A5-4647-BAED-10548F3DBCBE}"/>
              </a:ext>
            </a:extLst>
          </p:cNvPr>
          <p:cNvSpPr>
            <a:spLocks noGrp="1"/>
          </p:cNvSpPr>
          <p:nvPr>
            <p:ph type="sldNum" sz="quarter" idx="12"/>
          </p:nvPr>
        </p:nvSpPr>
        <p:spPr/>
        <p:txBody>
          <a:bodyPr/>
          <a:lstStyle/>
          <a:p>
            <a:fld id="{136EE75F-A70A-4DDE-806F-11FC6A4583CD}" type="slidenum">
              <a:rPr lang="en-IN" smtClean="0"/>
              <a:pPr/>
              <a:t>40</a:t>
            </a:fld>
            <a:endParaRPr lang="en-IN"/>
          </a:p>
        </p:txBody>
      </p:sp>
      <p:sp>
        <p:nvSpPr>
          <p:cNvPr id="14" name="Rectangle 13">
            <a:extLst>
              <a:ext uri="{FF2B5EF4-FFF2-40B4-BE49-F238E27FC236}">
                <a16:creationId xmlns:a16="http://schemas.microsoft.com/office/drawing/2014/main" id="{83BB1346-C9F5-4DD7-AC6C-F8F7DB2D7EE7}"/>
              </a:ext>
            </a:extLst>
          </p:cNvPr>
          <p:cNvSpPr/>
          <p:nvPr/>
        </p:nvSpPr>
        <p:spPr>
          <a:xfrm>
            <a:off x="7266673" y="4645532"/>
            <a:ext cx="4457700" cy="1200329"/>
          </a:xfrm>
          <a:prstGeom prst="rect">
            <a:avLst/>
          </a:prstGeom>
        </p:spPr>
        <p:txBody>
          <a:bodyPr wrap="square">
            <a:spAutoFit/>
          </a:bodyPr>
          <a:lstStyle/>
          <a:p>
            <a:r>
              <a:rPr lang="en-US" sz="2400" dirty="0">
                <a:solidFill>
                  <a:srgbClr val="002060"/>
                </a:solidFill>
                <a:latin typeface="Times New Roman" panose="02020603050405020304" pitchFamily="18" charset="0"/>
                <a:cs typeface="Times New Roman" panose="02020603050405020304" pitchFamily="18" charset="0"/>
              </a:rPr>
              <a:t>Convolutional Neural Networks automatically estimates the weights of the filter</a:t>
            </a:r>
          </a:p>
        </p:txBody>
      </p:sp>
    </p:spTree>
    <p:extLst>
      <p:ext uri="{BB962C8B-B14F-4D97-AF65-F5344CB8AC3E}">
        <p14:creationId xmlns:p14="http://schemas.microsoft.com/office/powerpoint/2010/main" val="2329958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Convolution Sharpen</a:t>
            </a:r>
            <a:endParaRPr lang="en-US" dirty="0"/>
          </a:p>
        </p:txBody>
      </p:sp>
      <p:pic>
        <p:nvPicPr>
          <p:cNvPr id="3" name="Content Placeholder 2" descr="C:\Users\HP\Desktop\1 _Z1VEXcP01mrufkBdlMCVw.png"/>
          <p:cNvPicPr>
            <a:picLocks noGrp="1" noChangeAspect="1" noChangeArrowheads="1"/>
          </p:cNvPicPr>
          <p:nvPr>
            <p:ph idx="1"/>
          </p:nvPr>
        </p:nvPicPr>
        <p:blipFill>
          <a:blip r:embed="rId2"/>
          <a:srcRect/>
          <a:stretch>
            <a:fillRect/>
          </a:stretch>
        </p:blipFill>
        <p:spPr bwMode="auto">
          <a:xfrm>
            <a:off x="2857501" y="2044700"/>
            <a:ext cx="5910262" cy="3200400"/>
          </a:xfrm>
          <a:prstGeom prst="rect">
            <a:avLst/>
          </a:prstGeom>
          <a:noFill/>
        </p:spPr>
      </p:pic>
      <p:sp>
        <p:nvSpPr>
          <p:cNvPr id="7" name="Date Placeholder 6"/>
          <p:cNvSpPr>
            <a:spLocks noGrp="1"/>
          </p:cNvSpPr>
          <p:nvPr>
            <p:ph type="dt" sz="half" idx="10"/>
          </p:nvPr>
        </p:nvSpPr>
        <p:spPr/>
        <p:txBody>
          <a:bodyPr/>
          <a:lstStyle/>
          <a:p>
            <a:fld id="{30245CA4-2E20-4E3C-BBDC-BD80394E515D}" type="datetime1">
              <a:rPr lang="en-US" smtClean="0"/>
              <a:t>8/30/2023</a:t>
            </a:fld>
            <a:endParaRPr lang="en-US"/>
          </a:p>
        </p:txBody>
      </p:sp>
      <p:sp>
        <p:nvSpPr>
          <p:cNvPr id="6" name="Slide Number Placeholder 5"/>
          <p:cNvSpPr>
            <a:spLocks noGrp="1"/>
          </p:cNvSpPr>
          <p:nvPr>
            <p:ph type="sldNum" sz="quarter" idx="12"/>
          </p:nvPr>
        </p:nvSpPr>
        <p:spPr/>
        <p:txBody>
          <a:bodyPr/>
          <a:lstStyle/>
          <a:p>
            <a:fld id="{B642A835-42B0-4300-9971-90BF2248F97D}" type="slidenum">
              <a:rPr lang="en-US" smtClean="0"/>
              <a:pPr/>
              <a:t>41</a:t>
            </a:fld>
            <a:endParaRPr lang="en-US"/>
          </a:p>
        </p:txBody>
      </p:sp>
      <p:sp>
        <p:nvSpPr>
          <p:cNvPr id="8" name="TextBox 7"/>
          <p:cNvSpPr txBox="1"/>
          <p:nvPr/>
        </p:nvSpPr>
        <p:spPr>
          <a:xfrm rot="17811104">
            <a:off x="-739451" y="3222639"/>
            <a:ext cx="4533391" cy="646331"/>
          </a:xfrm>
          <a:prstGeom prst="rect">
            <a:avLst/>
          </a:prstGeom>
          <a:noFill/>
        </p:spPr>
        <p:txBody>
          <a:bodyPr wrap="square" rtlCol="0">
            <a:spAutoFit/>
          </a:bodyPr>
          <a:lstStyle/>
          <a:p>
            <a:r>
              <a:rPr lang="en-US" sz="3600" b="1" dirty="0">
                <a:solidFill>
                  <a:srgbClr val="FF0000"/>
                </a:solidFill>
              </a:rPr>
              <a:t>Different Filters detect </a:t>
            </a:r>
          </a:p>
        </p:txBody>
      </p:sp>
      <p:sp>
        <p:nvSpPr>
          <p:cNvPr id="9" name="TextBox 8"/>
          <p:cNvSpPr txBox="1"/>
          <p:nvPr/>
        </p:nvSpPr>
        <p:spPr>
          <a:xfrm rot="17064469">
            <a:off x="8220455" y="3020462"/>
            <a:ext cx="4128923" cy="646331"/>
          </a:xfrm>
          <a:prstGeom prst="rect">
            <a:avLst/>
          </a:prstGeom>
          <a:noFill/>
        </p:spPr>
        <p:txBody>
          <a:bodyPr wrap="square" rtlCol="0">
            <a:spAutoFit/>
          </a:bodyPr>
          <a:lstStyle/>
          <a:p>
            <a:r>
              <a:rPr lang="en-US" sz="3600" b="1" dirty="0">
                <a:solidFill>
                  <a:srgbClr val="FF0000"/>
                </a:solidFill>
              </a:rPr>
              <a:t>Different</a:t>
            </a:r>
            <a:r>
              <a:rPr lang="en-US" b="1" dirty="0"/>
              <a:t>   </a:t>
            </a:r>
            <a:r>
              <a:rPr lang="en-US" sz="3600" b="1" dirty="0">
                <a:solidFill>
                  <a:srgbClr val="FF0000"/>
                </a:solidFill>
              </a:rPr>
              <a:t>Features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Convolution Edge Enhance</a:t>
            </a:r>
            <a:endParaRPr lang="en-US" dirty="0"/>
          </a:p>
        </p:txBody>
      </p:sp>
      <p:pic>
        <p:nvPicPr>
          <p:cNvPr id="2050" name="Picture 2" descr="C:\Users\HP\Desktop\1.png"/>
          <p:cNvPicPr>
            <a:picLocks noGrp="1" noChangeAspect="1" noChangeArrowheads="1"/>
          </p:cNvPicPr>
          <p:nvPr>
            <p:ph idx="1"/>
          </p:nvPr>
        </p:nvPicPr>
        <p:blipFill>
          <a:blip r:embed="rId2"/>
          <a:srcRect/>
          <a:stretch>
            <a:fillRect/>
          </a:stretch>
        </p:blipFill>
        <p:spPr bwMode="auto">
          <a:xfrm>
            <a:off x="2959101" y="2222500"/>
            <a:ext cx="6215062" cy="3276600"/>
          </a:xfrm>
          <a:prstGeom prst="rect">
            <a:avLst/>
          </a:prstGeom>
          <a:noFill/>
        </p:spPr>
      </p:pic>
      <p:sp>
        <p:nvSpPr>
          <p:cNvPr id="7" name="Date Placeholder 6"/>
          <p:cNvSpPr>
            <a:spLocks noGrp="1"/>
          </p:cNvSpPr>
          <p:nvPr>
            <p:ph type="dt" sz="half" idx="10"/>
          </p:nvPr>
        </p:nvSpPr>
        <p:spPr/>
        <p:txBody>
          <a:bodyPr/>
          <a:lstStyle/>
          <a:p>
            <a:fld id="{626B3EBC-B6F9-4B39-ACE8-BA7704EF0660}" type="datetime1">
              <a:rPr lang="en-US" smtClean="0"/>
              <a:t>8/30/2023</a:t>
            </a:fld>
            <a:endParaRPr lang="en-US"/>
          </a:p>
        </p:txBody>
      </p:sp>
      <p:sp>
        <p:nvSpPr>
          <p:cNvPr id="6" name="Slide Number Placeholder 5"/>
          <p:cNvSpPr>
            <a:spLocks noGrp="1"/>
          </p:cNvSpPr>
          <p:nvPr>
            <p:ph type="sldNum" sz="quarter" idx="12"/>
          </p:nvPr>
        </p:nvSpPr>
        <p:spPr/>
        <p:txBody>
          <a:bodyPr/>
          <a:lstStyle/>
          <a:p>
            <a:fld id="{B642A835-42B0-4300-9971-90BF2248F97D}" type="slidenum">
              <a:rPr lang="en-US" smtClean="0"/>
              <a:pPr/>
              <a:t>42</a:t>
            </a:fld>
            <a:endParaRPr lang="en-US"/>
          </a:p>
        </p:txBody>
      </p:sp>
      <p:sp>
        <p:nvSpPr>
          <p:cNvPr id="8" name="TextBox 7"/>
          <p:cNvSpPr txBox="1"/>
          <p:nvPr/>
        </p:nvSpPr>
        <p:spPr>
          <a:xfrm rot="17811104">
            <a:off x="-739451" y="3222639"/>
            <a:ext cx="4533391" cy="646331"/>
          </a:xfrm>
          <a:prstGeom prst="rect">
            <a:avLst/>
          </a:prstGeom>
          <a:noFill/>
        </p:spPr>
        <p:txBody>
          <a:bodyPr wrap="square" rtlCol="0">
            <a:spAutoFit/>
          </a:bodyPr>
          <a:lstStyle/>
          <a:p>
            <a:r>
              <a:rPr lang="en-US" sz="3600" b="1" dirty="0">
                <a:solidFill>
                  <a:srgbClr val="FF0000"/>
                </a:solidFill>
              </a:rPr>
              <a:t>Different Filters detect </a:t>
            </a:r>
          </a:p>
        </p:txBody>
      </p:sp>
      <p:sp>
        <p:nvSpPr>
          <p:cNvPr id="9" name="TextBox 8"/>
          <p:cNvSpPr txBox="1"/>
          <p:nvPr/>
        </p:nvSpPr>
        <p:spPr>
          <a:xfrm rot="17064469">
            <a:off x="8220455" y="3020462"/>
            <a:ext cx="4128923" cy="646331"/>
          </a:xfrm>
          <a:prstGeom prst="rect">
            <a:avLst/>
          </a:prstGeom>
          <a:noFill/>
        </p:spPr>
        <p:txBody>
          <a:bodyPr wrap="square" rtlCol="0">
            <a:spAutoFit/>
          </a:bodyPr>
          <a:lstStyle/>
          <a:p>
            <a:r>
              <a:rPr lang="en-US" sz="3600" b="1" dirty="0">
                <a:solidFill>
                  <a:srgbClr val="FF0000"/>
                </a:solidFill>
              </a:rPr>
              <a:t>Different</a:t>
            </a:r>
            <a:r>
              <a:rPr lang="en-US" b="1" dirty="0"/>
              <a:t>   </a:t>
            </a:r>
            <a:r>
              <a:rPr lang="en-US" sz="3600" b="1" dirty="0">
                <a:solidFill>
                  <a:srgbClr val="FF0000"/>
                </a:solidFill>
              </a:rPr>
              <a:t>Features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Convolution Edge Detect</a:t>
            </a:r>
            <a:endParaRPr lang="en-US" dirty="0"/>
          </a:p>
        </p:txBody>
      </p:sp>
      <p:pic>
        <p:nvPicPr>
          <p:cNvPr id="3074" name="Picture 2" descr="C:\Users\HP\Desktop\2.png"/>
          <p:cNvPicPr>
            <a:picLocks noGrp="1" noChangeAspect="1" noChangeArrowheads="1"/>
          </p:cNvPicPr>
          <p:nvPr>
            <p:ph idx="1"/>
          </p:nvPr>
        </p:nvPicPr>
        <p:blipFill>
          <a:blip r:embed="rId2"/>
          <a:srcRect/>
          <a:stretch>
            <a:fillRect/>
          </a:stretch>
        </p:blipFill>
        <p:spPr bwMode="auto">
          <a:xfrm>
            <a:off x="2908300" y="2197100"/>
            <a:ext cx="6108699" cy="3327400"/>
          </a:xfrm>
          <a:prstGeom prst="rect">
            <a:avLst/>
          </a:prstGeom>
          <a:noFill/>
        </p:spPr>
      </p:pic>
      <p:sp>
        <p:nvSpPr>
          <p:cNvPr id="7" name="Date Placeholder 6"/>
          <p:cNvSpPr>
            <a:spLocks noGrp="1"/>
          </p:cNvSpPr>
          <p:nvPr>
            <p:ph type="dt" sz="half" idx="10"/>
          </p:nvPr>
        </p:nvSpPr>
        <p:spPr/>
        <p:txBody>
          <a:bodyPr/>
          <a:lstStyle/>
          <a:p>
            <a:fld id="{B725D9D6-4017-4111-8283-3D906784199D}" type="datetime1">
              <a:rPr lang="en-US" smtClean="0"/>
              <a:t>8/30/2023</a:t>
            </a:fld>
            <a:endParaRPr lang="en-US"/>
          </a:p>
        </p:txBody>
      </p:sp>
      <p:sp>
        <p:nvSpPr>
          <p:cNvPr id="6" name="Slide Number Placeholder 5"/>
          <p:cNvSpPr>
            <a:spLocks noGrp="1"/>
          </p:cNvSpPr>
          <p:nvPr>
            <p:ph type="sldNum" sz="quarter" idx="12"/>
          </p:nvPr>
        </p:nvSpPr>
        <p:spPr/>
        <p:txBody>
          <a:bodyPr/>
          <a:lstStyle/>
          <a:p>
            <a:fld id="{B642A835-42B0-4300-9971-90BF2248F97D}" type="slidenum">
              <a:rPr lang="en-US" smtClean="0"/>
              <a:pPr/>
              <a:t>43</a:t>
            </a:fld>
            <a:endParaRPr lang="en-US"/>
          </a:p>
        </p:txBody>
      </p:sp>
      <p:sp>
        <p:nvSpPr>
          <p:cNvPr id="8" name="TextBox 7"/>
          <p:cNvSpPr txBox="1"/>
          <p:nvPr/>
        </p:nvSpPr>
        <p:spPr>
          <a:xfrm rot="17811104">
            <a:off x="-739451" y="3222639"/>
            <a:ext cx="4533391" cy="646331"/>
          </a:xfrm>
          <a:prstGeom prst="rect">
            <a:avLst/>
          </a:prstGeom>
          <a:noFill/>
        </p:spPr>
        <p:txBody>
          <a:bodyPr wrap="square" rtlCol="0">
            <a:spAutoFit/>
          </a:bodyPr>
          <a:lstStyle/>
          <a:p>
            <a:r>
              <a:rPr lang="en-US" sz="3600" b="1" dirty="0">
                <a:solidFill>
                  <a:srgbClr val="FF0000"/>
                </a:solidFill>
              </a:rPr>
              <a:t>Different Filters detect </a:t>
            </a:r>
          </a:p>
        </p:txBody>
      </p:sp>
      <p:sp>
        <p:nvSpPr>
          <p:cNvPr id="9" name="TextBox 8"/>
          <p:cNvSpPr txBox="1"/>
          <p:nvPr/>
        </p:nvSpPr>
        <p:spPr>
          <a:xfrm rot="17064469">
            <a:off x="8220455" y="3020462"/>
            <a:ext cx="4128923" cy="646331"/>
          </a:xfrm>
          <a:prstGeom prst="rect">
            <a:avLst/>
          </a:prstGeom>
          <a:noFill/>
        </p:spPr>
        <p:txBody>
          <a:bodyPr wrap="square" rtlCol="0">
            <a:spAutoFit/>
          </a:bodyPr>
          <a:lstStyle/>
          <a:p>
            <a:r>
              <a:rPr lang="en-US" sz="3600" b="1" dirty="0">
                <a:solidFill>
                  <a:srgbClr val="FF0000"/>
                </a:solidFill>
              </a:rPr>
              <a:t>Different</a:t>
            </a:r>
            <a:r>
              <a:rPr lang="en-US" b="1" dirty="0"/>
              <a:t>   </a:t>
            </a:r>
            <a:r>
              <a:rPr lang="en-US" sz="3600" b="1" dirty="0">
                <a:solidFill>
                  <a:srgbClr val="FF0000"/>
                </a:solidFill>
              </a:rPr>
              <a:t>Features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A9F0-3449-4E9A-AD44-1D6B505D079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Filter Visualization</a:t>
            </a:r>
          </a:p>
        </p:txBody>
      </p:sp>
      <p:pic>
        <p:nvPicPr>
          <p:cNvPr id="8" name="Content Placeholder 7" descr="A close up of a white wall&#10;&#10;Description generated with high confidence">
            <a:extLst>
              <a:ext uri="{FF2B5EF4-FFF2-40B4-BE49-F238E27FC236}">
                <a16:creationId xmlns:a16="http://schemas.microsoft.com/office/drawing/2014/main" id="{157C31AB-F26B-4C8A-A20E-50421950A8AF}"/>
              </a:ext>
            </a:extLst>
          </p:cNvPr>
          <p:cNvPicPr>
            <a:picLocks noGrp="1" noChangeAspect="1"/>
          </p:cNvPicPr>
          <p:nvPr>
            <p:ph idx="1"/>
          </p:nvPr>
        </p:nvPicPr>
        <p:blipFill>
          <a:blip r:embed="rId2"/>
          <a:stretch>
            <a:fillRect/>
          </a:stretch>
        </p:blipFill>
        <p:spPr>
          <a:xfrm>
            <a:off x="5430310" y="1762125"/>
            <a:ext cx="6432126" cy="2894456"/>
          </a:xfrm>
          <a:prstGeom prst="rect">
            <a:avLst/>
          </a:prstGeom>
        </p:spPr>
      </p:pic>
      <p:sp>
        <p:nvSpPr>
          <p:cNvPr id="7" name="Date Placeholder 6"/>
          <p:cNvSpPr>
            <a:spLocks noGrp="1"/>
          </p:cNvSpPr>
          <p:nvPr>
            <p:ph type="dt" sz="half" idx="10"/>
          </p:nvPr>
        </p:nvSpPr>
        <p:spPr/>
        <p:txBody>
          <a:bodyPr/>
          <a:lstStyle/>
          <a:p>
            <a:fld id="{EFE9F7A8-69B0-41CB-A93E-A4A47D6076BE}" type="datetime1">
              <a:rPr lang="en-US" smtClean="0"/>
              <a:t>8/30/2023</a:t>
            </a:fld>
            <a:endParaRPr lang="en-US"/>
          </a:p>
        </p:txBody>
      </p:sp>
      <p:sp>
        <p:nvSpPr>
          <p:cNvPr id="6" name="Slide Number Placeholder 5">
            <a:extLst>
              <a:ext uri="{FF2B5EF4-FFF2-40B4-BE49-F238E27FC236}">
                <a16:creationId xmlns:a16="http://schemas.microsoft.com/office/drawing/2014/main" id="{90D532D6-8366-49B5-8660-D454F14729C6}"/>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B642A835-42B0-4300-9971-90BF2248F97D}" type="slidenum">
              <a:rPr lang="en-US">
                <a:solidFill>
                  <a:srgbClr val="898989"/>
                </a:solidFill>
              </a:rPr>
              <a:pPr>
                <a:spcAft>
                  <a:spcPts val="600"/>
                </a:spcAft>
              </a:pPr>
              <a:t>44</a:t>
            </a:fld>
            <a:endParaRPr lang="en-US">
              <a:solidFill>
                <a:srgbClr val="898989"/>
              </a:solidFill>
            </a:endParaRPr>
          </a:p>
        </p:txBody>
      </p:sp>
      <p:sp>
        <p:nvSpPr>
          <p:cNvPr id="3" name="TextBox 2">
            <a:extLst>
              <a:ext uri="{FF2B5EF4-FFF2-40B4-BE49-F238E27FC236}">
                <a16:creationId xmlns:a16="http://schemas.microsoft.com/office/drawing/2014/main" id="{C519C80E-23F2-49CB-871F-C17664219825}"/>
              </a:ext>
            </a:extLst>
          </p:cNvPr>
          <p:cNvSpPr txBox="1"/>
          <p:nvPr/>
        </p:nvSpPr>
        <p:spPr>
          <a:xfrm>
            <a:off x="2647950" y="571500"/>
            <a:ext cx="7305675" cy="707886"/>
          </a:xfrm>
          <a:prstGeom prst="rect">
            <a:avLst/>
          </a:prstGeom>
          <a:noFill/>
        </p:spPr>
        <p:txBody>
          <a:bodyPr wrap="square" rtlCol="0">
            <a:sp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More Intuition</a:t>
            </a:r>
          </a:p>
        </p:txBody>
      </p:sp>
      <p:pic>
        <p:nvPicPr>
          <p:cNvPr id="9" name="Picture 8">
            <a:extLst>
              <a:ext uri="{FF2B5EF4-FFF2-40B4-BE49-F238E27FC236}">
                <a16:creationId xmlns:a16="http://schemas.microsoft.com/office/drawing/2014/main" id="{14C8CD0F-192C-420A-90F1-A45646C7160C}"/>
              </a:ext>
            </a:extLst>
          </p:cNvPr>
          <p:cNvPicPr>
            <a:picLocks noChangeAspect="1"/>
          </p:cNvPicPr>
          <p:nvPr/>
        </p:nvPicPr>
        <p:blipFill>
          <a:blip r:embed="rId3"/>
          <a:stretch>
            <a:fillRect/>
          </a:stretch>
        </p:blipFill>
        <p:spPr>
          <a:xfrm>
            <a:off x="486835" y="1895519"/>
            <a:ext cx="4943475" cy="3267075"/>
          </a:xfrm>
          <a:prstGeom prst="rect">
            <a:avLst/>
          </a:prstGeom>
        </p:spPr>
      </p:pic>
    </p:spTree>
    <p:extLst>
      <p:ext uri="{BB962C8B-B14F-4D97-AF65-F5344CB8AC3E}">
        <p14:creationId xmlns:p14="http://schemas.microsoft.com/office/powerpoint/2010/main" val="3528305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300E-B2FF-458D-9A85-5F26A42AD05E}"/>
              </a:ext>
            </a:extLst>
          </p:cNvPr>
          <p:cNvSpPr>
            <a:spLocks noGrp="1"/>
          </p:cNvSpPr>
          <p:nvPr>
            <p:ph type="title"/>
          </p:nvPr>
        </p:nvSpPr>
        <p:spPr>
          <a:xfrm>
            <a:off x="838200" y="365126"/>
            <a:ext cx="10515600" cy="566061"/>
          </a:xfrm>
        </p:spPr>
        <p:txBody>
          <a:bodyPr>
            <a:normAutofit fontScale="90000"/>
          </a:bodyPr>
          <a:lstStyle/>
          <a:p>
            <a:r>
              <a:rPr lang="en-IN" dirty="0">
                <a:solidFill>
                  <a:srgbClr val="C00000"/>
                </a:solidFill>
                <a:latin typeface="Times New Roman" panose="02020603050405020304" pitchFamily="18" charset="0"/>
                <a:cs typeface="Times New Roman" panose="02020603050405020304" pitchFamily="18" charset="0"/>
              </a:rPr>
              <a:t>Padding(optional)</a:t>
            </a:r>
          </a:p>
        </p:txBody>
      </p:sp>
      <p:sp>
        <p:nvSpPr>
          <p:cNvPr id="3" name="Content Placeholder 2">
            <a:extLst>
              <a:ext uri="{FF2B5EF4-FFF2-40B4-BE49-F238E27FC236}">
                <a16:creationId xmlns:a16="http://schemas.microsoft.com/office/drawing/2014/main" id="{DA4AD304-B117-470C-B162-CF1B2F346F43}"/>
              </a:ext>
            </a:extLst>
          </p:cNvPr>
          <p:cNvSpPr>
            <a:spLocks noGrp="1"/>
          </p:cNvSpPr>
          <p:nvPr>
            <p:ph idx="1"/>
          </p:nvPr>
        </p:nvSpPr>
        <p:spPr>
          <a:xfrm>
            <a:off x="1097280" y="1099126"/>
            <a:ext cx="10688320" cy="5109715"/>
          </a:xfrm>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Padding is used to preserve the original dimensions of the input</a:t>
            </a:r>
          </a:p>
          <a:p>
            <a:pPr marL="0" indent="0">
              <a:buNone/>
            </a:pPr>
            <a:r>
              <a:rPr lang="en-US" sz="2000" dirty="0">
                <a:latin typeface="Times New Roman" panose="02020603050405020304" pitchFamily="18" charset="0"/>
                <a:cs typeface="Times New Roman" panose="02020603050405020304" pitchFamily="18" charset="0"/>
              </a:rPr>
              <a:t>Used when some useful information is in boundary, </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Zeros are added to outside of the input</a:t>
            </a:r>
          </a:p>
          <a:p>
            <a:pPr marL="0" indent="0">
              <a:buNone/>
            </a:pPr>
            <a:r>
              <a:rPr lang="en-IN" sz="2000" dirty="0">
                <a:latin typeface="Times New Roman" panose="02020603050405020304" pitchFamily="18" charset="0"/>
                <a:cs typeface="Times New Roman" panose="02020603050405020304" pitchFamily="18" charset="0"/>
              </a:rPr>
              <a:t>Number of zero layers depend upon the size of the kernel (ex: 3X3 filter=one layer of padding) </a:t>
            </a:r>
            <a:r>
              <a:rPr lang="en-IN" sz="2000" dirty="0">
                <a:solidFill>
                  <a:srgbClr val="FF0000"/>
                </a:solidFill>
                <a:latin typeface="Times New Roman" panose="02020603050405020304" pitchFamily="18" charset="0"/>
                <a:cs typeface="Times New Roman" panose="02020603050405020304" pitchFamily="18" charset="0"/>
              </a:rPr>
              <a:t>3/2=floor(1.5)=1</a:t>
            </a:r>
          </a:p>
          <a:p>
            <a:pPr marL="0" indent="0">
              <a:buNone/>
            </a:pPr>
            <a:r>
              <a:rPr lang="en-US" sz="2000" dirty="0">
                <a:latin typeface="Times New Roman" panose="02020603050405020304" pitchFamily="18" charset="0"/>
                <a:cs typeface="Times New Roman" panose="02020603050405020304" pitchFamily="18" charset="0"/>
              </a:rPr>
              <a:t>If used then,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/p size= o/p size</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12" name="Date Placeholder 11"/>
          <p:cNvSpPr>
            <a:spLocks noGrp="1"/>
          </p:cNvSpPr>
          <p:nvPr>
            <p:ph type="dt" sz="half" idx="10"/>
          </p:nvPr>
        </p:nvSpPr>
        <p:spPr/>
        <p:txBody>
          <a:bodyPr/>
          <a:lstStyle/>
          <a:p>
            <a:fld id="{B187A62C-D82A-4644-B1F5-F2A1CF21F1B7}" type="datetime1">
              <a:rPr lang="en-US" smtClean="0"/>
              <a:t>8/30/2023</a:t>
            </a:fld>
            <a:endParaRPr lang="en-US"/>
          </a:p>
        </p:txBody>
      </p:sp>
      <p:sp>
        <p:nvSpPr>
          <p:cNvPr id="8" name="Slide Number Placeholder 7">
            <a:extLst>
              <a:ext uri="{FF2B5EF4-FFF2-40B4-BE49-F238E27FC236}">
                <a16:creationId xmlns:a16="http://schemas.microsoft.com/office/drawing/2014/main" id="{D841CAEC-5B87-4AE4-8874-C01C90C1F688}"/>
              </a:ext>
            </a:extLst>
          </p:cNvPr>
          <p:cNvSpPr>
            <a:spLocks noGrp="1"/>
          </p:cNvSpPr>
          <p:nvPr>
            <p:ph type="sldNum" sz="quarter" idx="12"/>
          </p:nvPr>
        </p:nvSpPr>
        <p:spPr/>
        <p:txBody>
          <a:bodyPr/>
          <a:lstStyle/>
          <a:p>
            <a:fld id="{136EE75F-A70A-4DDE-806F-11FC6A4583CD}" type="slidenum">
              <a:rPr lang="en-IN" smtClean="0"/>
              <a:pPr/>
              <a:t>45</a:t>
            </a:fld>
            <a:endParaRPr lang="en-IN"/>
          </a:p>
        </p:txBody>
      </p:sp>
      <p:pic>
        <p:nvPicPr>
          <p:cNvPr id="5" name="Picture 4">
            <a:extLst>
              <a:ext uri="{FF2B5EF4-FFF2-40B4-BE49-F238E27FC236}">
                <a16:creationId xmlns:a16="http://schemas.microsoft.com/office/drawing/2014/main" id="{6E3E646B-E94D-423E-B574-E8DB8A2AC922}"/>
              </a:ext>
            </a:extLst>
          </p:cNvPr>
          <p:cNvPicPr>
            <a:picLocks noChangeAspect="1"/>
          </p:cNvPicPr>
          <p:nvPr/>
        </p:nvPicPr>
        <p:blipFill rotWithShape="1">
          <a:blip r:embed="rId2"/>
          <a:srcRect r="79464" b="13721"/>
          <a:stretch/>
        </p:blipFill>
        <p:spPr>
          <a:xfrm>
            <a:off x="5114735" y="3839387"/>
            <a:ext cx="1580048" cy="2699525"/>
          </a:xfrm>
          <a:prstGeom prst="rect">
            <a:avLst/>
          </a:prstGeom>
        </p:spPr>
      </p:pic>
      <p:sp>
        <p:nvSpPr>
          <p:cNvPr id="6" name="TextBox 5">
            <a:extLst>
              <a:ext uri="{FF2B5EF4-FFF2-40B4-BE49-F238E27FC236}">
                <a16:creationId xmlns:a16="http://schemas.microsoft.com/office/drawing/2014/main" id="{1173C555-B2B4-4369-80E5-9D84940E48E3}"/>
              </a:ext>
            </a:extLst>
          </p:cNvPr>
          <p:cNvSpPr txBox="1"/>
          <p:nvPr/>
        </p:nvSpPr>
        <p:spPr>
          <a:xfrm>
            <a:off x="8029575" y="5828527"/>
            <a:ext cx="1789598" cy="369332"/>
          </a:xfrm>
          <a:prstGeom prst="rect">
            <a:avLst/>
          </a:prstGeom>
          <a:noFill/>
        </p:spPr>
        <p:txBody>
          <a:bodyPr wrap="square" rtlCol="0">
            <a:spAutoFit/>
          </a:bodyPr>
          <a:lstStyle/>
          <a:p>
            <a:r>
              <a:rPr lang="en-US" dirty="0"/>
              <a:t>5X5</a:t>
            </a:r>
          </a:p>
        </p:txBody>
      </p:sp>
      <p:sp>
        <p:nvSpPr>
          <p:cNvPr id="9" name="TextBox 8">
            <a:extLst>
              <a:ext uri="{FF2B5EF4-FFF2-40B4-BE49-F238E27FC236}">
                <a16:creationId xmlns:a16="http://schemas.microsoft.com/office/drawing/2014/main" id="{6267584A-4C80-4158-9064-3DA10B98A1D7}"/>
              </a:ext>
            </a:extLst>
          </p:cNvPr>
          <p:cNvSpPr txBox="1"/>
          <p:nvPr/>
        </p:nvSpPr>
        <p:spPr>
          <a:xfrm>
            <a:off x="1928719" y="5904179"/>
            <a:ext cx="2743199" cy="369332"/>
          </a:xfrm>
          <a:prstGeom prst="rect">
            <a:avLst/>
          </a:prstGeom>
          <a:noFill/>
        </p:spPr>
        <p:txBody>
          <a:bodyPr wrap="square" rtlCol="0">
            <a:spAutoFit/>
          </a:bodyPr>
          <a:lstStyle/>
          <a:p>
            <a:r>
              <a:rPr lang="en-US" dirty="0"/>
              <a:t>5X5 (with padding)</a:t>
            </a:r>
          </a:p>
        </p:txBody>
      </p:sp>
      <p:pic>
        <p:nvPicPr>
          <p:cNvPr id="10" name="Picture 9">
            <a:extLst>
              <a:ext uri="{FF2B5EF4-FFF2-40B4-BE49-F238E27FC236}">
                <a16:creationId xmlns:a16="http://schemas.microsoft.com/office/drawing/2014/main" id="{6E3E646B-E94D-423E-B574-E8DB8A2AC922}"/>
              </a:ext>
            </a:extLst>
          </p:cNvPr>
          <p:cNvPicPr>
            <a:picLocks noChangeAspect="1"/>
          </p:cNvPicPr>
          <p:nvPr/>
        </p:nvPicPr>
        <p:blipFill rotWithShape="1">
          <a:blip r:embed="rId2"/>
          <a:srcRect l="20536" r="39410" b="13721"/>
          <a:stretch/>
        </p:blipFill>
        <p:spPr>
          <a:xfrm>
            <a:off x="1578190" y="3313668"/>
            <a:ext cx="3081740" cy="2699525"/>
          </a:xfrm>
          <a:prstGeom prst="rect">
            <a:avLst/>
          </a:prstGeom>
        </p:spPr>
      </p:pic>
      <p:pic>
        <p:nvPicPr>
          <p:cNvPr id="11" name="Picture 10">
            <a:extLst>
              <a:ext uri="{FF2B5EF4-FFF2-40B4-BE49-F238E27FC236}">
                <a16:creationId xmlns:a16="http://schemas.microsoft.com/office/drawing/2014/main" id="{6E3E646B-E94D-423E-B574-E8DB8A2AC922}"/>
              </a:ext>
            </a:extLst>
          </p:cNvPr>
          <p:cNvPicPr>
            <a:picLocks noChangeAspect="1"/>
          </p:cNvPicPr>
          <p:nvPr/>
        </p:nvPicPr>
        <p:blipFill rotWithShape="1">
          <a:blip r:embed="rId2"/>
          <a:srcRect l="70550" r="1554" b="17753"/>
          <a:stretch/>
        </p:blipFill>
        <p:spPr>
          <a:xfrm>
            <a:off x="7416800" y="3454400"/>
            <a:ext cx="1937754" cy="2323327"/>
          </a:xfrm>
          <a:prstGeom prst="rect">
            <a:avLst/>
          </a:prstGeom>
        </p:spPr>
      </p:pic>
    </p:spTree>
    <p:extLst>
      <p:ext uri="{BB962C8B-B14F-4D97-AF65-F5344CB8AC3E}">
        <p14:creationId xmlns:p14="http://schemas.microsoft.com/office/powerpoint/2010/main" val="3369420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89A8E-1AD4-4D4A-99A5-33E1EC1E0CF1}" type="datetime1">
              <a:rPr lang="en-US" smtClean="0"/>
              <a:t>8/30/2023</a:t>
            </a:fld>
            <a:endParaRPr lang="en-US"/>
          </a:p>
        </p:txBody>
      </p:sp>
      <p:sp>
        <p:nvSpPr>
          <p:cNvPr id="3" name="Slide Number Placeholder 2"/>
          <p:cNvSpPr>
            <a:spLocks noGrp="1"/>
          </p:cNvSpPr>
          <p:nvPr>
            <p:ph type="sldNum" sz="quarter" idx="12"/>
          </p:nvPr>
        </p:nvSpPr>
        <p:spPr/>
        <p:txBody>
          <a:bodyPr/>
          <a:lstStyle/>
          <a:p>
            <a:fld id="{B642A835-42B0-4300-9971-90BF2248F97D}" type="slidenum">
              <a:rPr lang="en-US" smtClean="0"/>
              <a:pPr/>
              <a:t>46</a:t>
            </a:fld>
            <a:endParaRPr lang="en-US"/>
          </a:p>
        </p:txBody>
      </p:sp>
      <p:sp>
        <p:nvSpPr>
          <p:cNvPr id="4" name="Rectangle 3"/>
          <p:cNvSpPr/>
          <p:nvPr/>
        </p:nvSpPr>
        <p:spPr>
          <a:xfrm>
            <a:off x="5009764" y="759752"/>
            <a:ext cx="2637945" cy="461665"/>
          </a:xfrm>
          <a:prstGeom prst="rect">
            <a:avLst/>
          </a:prstGeom>
        </p:spPr>
        <p:txBody>
          <a:bodyPr wrap="square">
            <a:spAutoFit/>
          </a:bodyPr>
          <a:lstStyle/>
          <a:p>
            <a:pPr algn="ctr"/>
            <a:r>
              <a:rPr lang="en-US" sz="2400" b="1" dirty="0"/>
              <a:t>LET WE SPEAK -3</a:t>
            </a:r>
          </a:p>
        </p:txBody>
      </p:sp>
      <p:sp>
        <p:nvSpPr>
          <p:cNvPr id="5" name="TextBox 4"/>
          <p:cNvSpPr txBox="1"/>
          <p:nvPr/>
        </p:nvSpPr>
        <p:spPr>
          <a:xfrm>
            <a:off x="1246909" y="1413164"/>
            <a:ext cx="10030691" cy="461665"/>
          </a:xfrm>
          <a:prstGeom prst="rect">
            <a:avLst/>
          </a:prstGeom>
          <a:noFill/>
        </p:spPr>
        <p:txBody>
          <a:bodyPr wrap="square" rtlCol="0">
            <a:spAutoFit/>
          </a:bodyPr>
          <a:lstStyle/>
          <a:p>
            <a:r>
              <a:rPr lang="en-US" sz="2400" b="1" dirty="0"/>
              <a:t>For example if we had  5x5 filters, How many layers of zero padding needed? </a:t>
            </a:r>
            <a:endParaRPr lang="en-IN" sz="2400" b="1" dirty="0"/>
          </a:p>
        </p:txBody>
      </p:sp>
    </p:spTree>
    <p:extLst>
      <p:ext uri="{BB962C8B-B14F-4D97-AF65-F5344CB8AC3E}">
        <p14:creationId xmlns:p14="http://schemas.microsoft.com/office/powerpoint/2010/main" val="1435417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89A8E-1AD4-4D4A-99A5-33E1EC1E0CF1}" type="datetime1">
              <a:rPr lang="en-US" smtClean="0"/>
              <a:t>8/30/2023</a:t>
            </a:fld>
            <a:endParaRPr lang="en-US"/>
          </a:p>
        </p:txBody>
      </p:sp>
      <p:sp>
        <p:nvSpPr>
          <p:cNvPr id="3" name="Slide Number Placeholder 2"/>
          <p:cNvSpPr>
            <a:spLocks noGrp="1"/>
          </p:cNvSpPr>
          <p:nvPr>
            <p:ph type="sldNum" sz="quarter" idx="12"/>
          </p:nvPr>
        </p:nvSpPr>
        <p:spPr/>
        <p:txBody>
          <a:bodyPr/>
          <a:lstStyle/>
          <a:p>
            <a:fld id="{B642A835-42B0-4300-9971-90BF2248F97D}" type="slidenum">
              <a:rPr lang="en-US" smtClean="0"/>
              <a:pPr/>
              <a:t>47</a:t>
            </a:fld>
            <a:endParaRPr lang="en-US"/>
          </a:p>
        </p:txBody>
      </p:sp>
      <p:sp>
        <p:nvSpPr>
          <p:cNvPr id="4" name="Rectangle 3"/>
          <p:cNvSpPr/>
          <p:nvPr/>
        </p:nvSpPr>
        <p:spPr>
          <a:xfrm>
            <a:off x="5009764" y="759752"/>
            <a:ext cx="2637945" cy="461665"/>
          </a:xfrm>
          <a:prstGeom prst="rect">
            <a:avLst/>
          </a:prstGeom>
        </p:spPr>
        <p:txBody>
          <a:bodyPr wrap="square">
            <a:spAutoFit/>
          </a:bodyPr>
          <a:lstStyle/>
          <a:p>
            <a:pPr algn="ctr"/>
            <a:r>
              <a:rPr lang="en-US" sz="2400" b="1" dirty="0"/>
              <a:t>LET WE SPEAK -3</a:t>
            </a:r>
          </a:p>
        </p:txBody>
      </p:sp>
      <p:sp>
        <p:nvSpPr>
          <p:cNvPr id="5" name="TextBox 4"/>
          <p:cNvSpPr txBox="1"/>
          <p:nvPr/>
        </p:nvSpPr>
        <p:spPr>
          <a:xfrm>
            <a:off x="1246909" y="1413164"/>
            <a:ext cx="10030691" cy="1938992"/>
          </a:xfrm>
          <a:prstGeom prst="rect">
            <a:avLst/>
          </a:prstGeom>
          <a:noFill/>
        </p:spPr>
        <p:txBody>
          <a:bodyPr wrap="square" rtlCol="0">
            <a:spAutoFit/>
          </a:bodyPr>
          <a:lstStyle/>
          <a:p>
            <a:r>
              <a:rPr lang="en-US" sz="2400" b="1" dirty="0"/>
              <a:t>For example if we had  5x5 filters, How many layers of zero padding needed?</a:t>
            </a:r>
          </a:p>
          <a:p>
            <a:endParaRPr lang="en-US" sz="2400" b="1" dirty="0"/>
          </a:p>
          <a:p>
            <a:endParaRPr lang="en-US" sz="2400" b="1" dirty="0"/>
          </a:p>
          <a:p>
            <a:endParaRPr lang="en-US" sz="2400" b="1" dirty="0"/>
          </a:p>
          <a:p>
            <a:r>
              <a:rPr lang="en-US" sz="2400" b="1" dirty="0">
                <a:solidFill>
                  <a:srgbClr val="FF0000"/>
                </a:solidFill>
              </a:rPr>
              <a:t>5/2 = Floor(2.5)= 2</a:t>
            </a:r>
            <a:endParaRPr lang="en-IN" sz="2400" b="1" dirty="0">
              <a:solidFill>
                <a:srgbClr val="FF0000"/>
              </a:solidFill>
            </a:endParaRPr>
          </a:p>
        </p:txBody>
      </p:sp>
    </p:spTree>
    <p:extLst>
      <p:ext uri="{BB962C8B-B14F-4D97-AF65-F5344CB8AC3E}">
        <p14:creationId xmlns:p14="http://schemas.microsoft.com/office/powerpoint/2010/main" val="2856662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p:cNvSpPr>
            <a:spLocks noGrp="1"/>
          </p:cNvSpPr>
          <p:nvPr>
            <p:ph type="dt" sz="half" idx="10"/>
          </p:nvPr>
        </p:nvSpPr>
        <p:spPr/>
        <p:txBody>
          <a:bodyPr/>
          <a:lstStyle/>
          <a:p>
            <a:fld id="{FA7530F1-36A9-4198-8C9B-3CC47331F076}" type="datetime1">
              <a:rPr lang="en-US" smtClean="0"/>
              <a:t>8/30/2023</a:t>
            </a:fld>
            <a:endParaRPr lang="en-US"/>
          </a:p>
        </p:txBody>
      </p:sp>
      <p:sp>
        <p:nvSpPr>
          <p:cNvPr id="4" name="Slide Number Placeholder 3">
            <a:extLst>
              <a:ext uri="{FF2B5EF4-FFF2-40B4-BE49-F238E27FC236}">
                <a16:creationId xmlns:a16="http://schemas.microsoft.com/office/drawing/2014/main" id="{DADEF5FE-F001-426B-8758-3C505037E64E}"/>
              </a:ext>
            </a:extLst>
          </p:cNvPr>
          <p:cNvSpPr>
            <a:spLocks noGrp="1"/>
          </p:cNvSpPr>
          <p:nvPr>
            <p:ph type="sldNum" sz="quarter" idx="12"/>
          </p:nvPr>
        </p:nvSpPr>
        <p:spPr/>
        <p:txBody>
          <a:bodyPr/>
          <a:lstStyle/>
          <a:p>
            <a:fld id="{B642A835-42B0-4300-9971-90BF2248F97D}" type="slidenum">
              <a:rPr lang="en-US" smtClean="0"/>
              <a:pPr/>
              <a:t>48</a:t>
            </a:fld>
            <a:endParaRPr lang="en-US"/>
          </a:p>
        </p:txBody>
      </p:sp>
      <p:sp>
        <p:nvSpPr>
          <p:cNvPr id="5" name="TextBox 4">
            <a:extLst>
              <a:ext uri="{FF2B5EF4-FFF2-40B4-BE49-F238E27FC236}">
                <a16:creationId xmlns:a16="http://schemas.microsoft.com/office/drawing/2014/main" id="{F1241168-FA88-49D6-9D0C-348473400DBE}"/>
              </a:ext>
            </a:extLst>
          </p:cNvPr>
          <p:cNvSpPr txBox="1"/>
          <p:nvPr/>
        </p:nvSpPr>
        <p:spPr>
          <a:xfrm>
            <a:off x="2355273" y="457489"/>
            <a:ext cx="6055302" cy="769441"/>
          </a:xfrm>
          <a:prstGeom prst="rect">
            <a:avLst/>
          </a:prstGeom>
          <a:noFill/>
        </p:spPr>
        <p:txBody>
          <a:bodyPr wrap="square" rtlCol="0">
            <a:spAutoFit/>
          </a:bodyPr>
          <a:lstStyle/>
          <a:p>
            <a:pPr algn="ctr"/>
            <a:r>
              <a:rPr lang="en-US" sz="4400">
                <a:solidFill>
                  <a:srgbClr val="C00000"/>
                </a:solidFill>
                <a:latin typeface="Times New Roman" panose="02020603050405020304" pitchFamily="18" charset="0"/>
                <a:cs typeface="Times New Roman" panose="02020603050405020304" pitchFamily="18" charset="0"/>
              </a:rPr>
              <a:t>Stride </a:t>
            </a:r>
            <a:r>
              <a:rPr lang="en-US" sz="3600">
                <a:solidFill>
                  <a:srgbClr val="C00000"/>
                </a:solidFill>
                <a:latin typeface="Times New Roman" panose="02020603050405020304" pitchFamily="18" charset="0"/>
                <a:cs typeface="Times New Roman" panose="02020603050405020304" pitchFamily="18" charset="0"/>
              </a:rPr>
              <a:t>(used </a:t>
            </a:r>
            <a:r>
              <a:rPr lang="en-US" sz="3600" dirty="0">
                <a:solidFill>
                  <a:srgbClr val="C00000"/>
                </a:solidFill>
                <a:latin typeface="Times New Roman" panose="02020603050405020304" pitchFamily="18" charset="0"/>
                <a:cs typeface="Times New Roman" panose="02020603050405020304" pitchFamily="18" charset="0"/>
              </a:rPr>
              <a:t>for bigger image)</a:t>
            </a:r>
          </a:p>
        </p:txBody>
      </p:sp>
      <p:pic>
        <p:nvPicPr>
          <p:cNvPr id="6" name="Picture 5" descr="Screen Clipping">
            <a:extLst>
              <a:ext uri="{FF2B5EF4-FFF2-40B4-BE49-F238E27FC236}">
                <a16:creationId xmlns:a16="http://schemas.microsoft.com/office/drawing/2014/main" id="{442F2741-62B4-4636-8087-734C5D216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87" y="1113404"/>
            <a:ext cx="4773511" cy="4909586"/>
          </a:xfrm>
          <a:prstGeom prst="rect">
            <a:avLst/>
          </a:prstGeom>
        </p:spPr>
      </p:pic>
      <p:graphicFrame>
        <p:nvGraphicFramePr>
          <p:cNvPr id="7" name="Table 6">
            <a:extLst>
              <a:ext uri="{FF2B5EF4-FFF2-40B4-BE49-F238E27FC236}">
                <a16:creationId xmlns:a16="http://schemas.microsoft.com/office/drawing/2014/main" id="{47515F4D-A0B9-4979-A04B-D33D48D25430}"/>
              </a:ext>
            </a:extLst>
          </p:cNvPr>
          <p:cNvGraphicFramePr>
            <a:graphicFrameLocks noGrp="1"/>
          </p:cNvGraphicFramePr>
          <p:nvPr>
            <p:extLst>
              <p:ext uri="{D42A27DB-BD31-4B8C-83A1-F6EECF244321}">
                <p14:modId xmlns:p14="http://schemas.microsoft.com/office/powerpoint/2010/main" val="2132944668"/>
              </p:ext>
            </p:extLst>
          </p:nvPr>
        </p:nvGraphicFramePr>
        <p:xfrm>
          <a:off x="5626269" y="2749047"/>
          <a:ext cx="2313069" cy="1638300"/>
        </p:xfrm>
        <a:graphic>
          <a:graphicData uri="http://schemas.openxmlformats.org/drawingml/2006/table">
            <a:tbl>
              <a:tblPr bandRow="1">
                <a:tableStyleId>{5C22544A-7EE6-4342-B048-85BDC9FD1C3A}</a:tableStyleId>
              </a:tblPr>
              <a:tblGrid>
                <a:gridCol w="771023">
                  <a:extLst>
                    <a:ext uri="{9D8B030D-6E8A-4147-A177-3AD203B41FA5}">
                      <a16:colId xmlns:a16="http://schemas.microsoft.com/office/drawing/2014/main" val="1039579437"/>
                    </a:ext>
                  </a:extLst>
                </a:gridCol>
                <a:gridCol w="771023">
                  <a:extLst>
                    <a:ext uri="{9D8B030D-6E8A-4147-A177-3AD203B41FA5}">
                      <a16:colId xmlns:a16="http://schemas.microsoft.com/office/drawing/2014/main" val="3979055405"/>
                    </a:ext>
                  </a:extLst>
                </a:gridCol>
                <a:gridCol w="771023">
                  <a:extLst>
                    <a:ext uri="{9D8B030D-6E8A-4147-A177-3AD203B41FA5}">
                      <a16:colId xmlns:a16="http://schemas.microsoft.com/office/drawing/2014/main" val="3924689820"/>
                    </a:ext>
                  </a:extLst>
                </a:gridCol>
              </a:tblGrid>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528476093"/>
                  </a:ext>
                </a:extLst>
              </a:tr>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3834814131"/>
                  </a:ext>
                </a:extLst>
              </a:tr>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3604106194"/>
                  </a:ext>
                </a:extLst>
              </a:tr>
            </a:tbl>
          </a:graphicData>
        </a:graphic>
      </p:graphicFrame>
      <p:sp>
        <p:nvSpPr>
          <p:cNvPr id="8" name="TextBox 7">
            <a:extLst>
              <a:ext uri="{FF2B5EF4-FFF2-40B4-BE49-F238E27FC236}">
                <a16:creationId xmlns:a16="http://schemas.microsoft.com/office/drawing/2014/main" id="{E00AB71D-12B0-40EB-A1DA-8258B4FBBC9F}"/>
              </a:ext>
            </a:extLst>
          </p:cNvPr>
          <p:cNvSpPr txBox="1"/>
          <p:nvPr/>
        </p:nvSpPr>
        <p:spPr>
          <a:xfrm>
            <a:off x="5128462" y="5744596"/>
            <a:ext cx="2947737" cy="461665"/>
          </a:xfrm>
          <a:prstGeom prst="rect">
            <a:avLst/>
          </a:prstGeom>
          <a:noFill/>
        </p:spPr>
        <p:txBody>
          <a:bodyPr wrap="square" rtlCol="0">
            <a:spAutoFit/>
          </a:bodyPr>
          <a:lstStyle/>
          <a:p>
            <a:r>
              <a:rPr lang="en-US" sz="2400" dirty="0"/>
              <a:t>Stride=s  (3 Here)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3E1DAC-168C-420E-98BD-E7CF866D2890}"/>
                  </a:ext>
                </a:extLst>
              </p:cNvPr>
              <p:cNvSpPr txBox="1"/>
              <p:nvPr/>
            </p:nvSpPr>
            <p:spPr>
              <a:xfrm>
                <a:off x="7399420" y="5630939"/>
                <a:ext cx="4678279" cy="538609"/>
              </a:xfrm>
              <a:prstGeom prst="rect">
                <a:avLst/>
              </a:prstGeom>
              <a:noFill/>
            </p:spPr>
            <p:txBody>
              <a:bodyPr wrap="square" rtlCol="0">
                <a:spAutoFit/>
              </a:bodyPr>
              <a:lstStyle/>
              <a:p>
                <a:r>
                  <a:rPr lang="en-US" sz="2000" dirty="0"/>
                  <a:t>Floor(</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𝑛</m:t>
                        </m:r>
                        <m:r>
                          <a:rPr lang="en-US" sz="2000" b="0" i="1" smtClean="0">
                            <a:latin typeface="Cambria Math" panose="02040503050406030204" pitchFamily="18" charset="0"/>
                          </a:rPr>
                          <m:t>+2</m:t>
                        </m:r>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𝑠</m:t>
                        </m:r>
                      </m:den>
                    </m:f>
                    <m:r>
                      <a:rPr lang="en-US" sz="2000" b="0" i="1" smtClean="0">
                        <a:latin typeface="Cambria Math" panose="02040503050406030204" pitchFamily="18" charset="0"/>
                      </a:rPr>
                      <m:t>+1) </m:t>
                    </m:r>
                    <m:r>
                      <a:rPr lang="en-US" sz="2000" b="0" i="1" smtClean="0">
                        <a:latin typeface="Cambria Math" panose="02040503050406030204" pitchFamily="18" charset="0"/>
                      </a:rPr>
                      <m:t>𝑋</m:t>
                    </m:r>
                    <m:r>
                      <m:rPr>
                        <m:nor/>
                      </m:rPr>
                      <a:rPr lang="en-US" sz="2000" dirty="0"/>
                      <m:t>Floor</m:t>
                    </m:r>
                    <m:r>
                      <m:rPr>
                        <m:nor/>
                      </m:rPr>
                      <a:rPr lang="en-US" sz="2000" dirty="0"/>
                      <m:t>(</m:t>
                    </m:r>
                    <m:f>
                      <m:fP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rPr>
                          <m:t>+2</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𝑠</m:t>
                        </m:r>
                      </m:den>
                    </m:f>
                    <m:r>
                      <a:rPr lang="en-US" sz="2000" i="1">
                        <a:latin typeface="Cambria Math" panose="02040503050406030204" pitchFamily="18" charset="0"/>
                      </a:rPr>
                      <m:t>+1)</m:t>
                    </m:r>
                  </m:oMath>
                </a14:m>
                <a:endParaRPr lang="en-US" sz="2000" dirty="0"/>
              </a:p>
            </p:txBody>
          </p:sp>
        </mc:Choice>
        <mc:Fallback xmlns="">
          <p:sp>
            <p:nvSpPr>
              <p:cNvPr id="9" name="TextBox 8">
                <a:extLst>
                  <a:ext uri="{FF2B5EF4-FFF2-40B4-BE49-F238E27FC236}">
                    <a16:creationId xmlns:a16="http://schemas.microsoft.com/office/drawing/2014/main" xmlns="" xmlns:a14="http://schemas.microsoft.com/office/drawing/2010/main" id="{5C3E1DAC-168C-420E-98BD-E7CF866D2890}"/>
                  </a:ext>
                </a:extLst>
              </p:cNvPr>
              <p:cNvSpPr txBox="1">
                <a:spLocks noRot="1" noChangeAspect="1" noMove="1" noResize="1" noEditPoints="1" noAdjustHandles="1" noChangeArrowheads="1" noChangeShapeType="1" noTextEdit="1"/>
              </p:cNvSpPr>
              <p:nvPr/>
            </p:nvSpPr>
            <p:spPr>
              <a:xfrm>
                <a:off x="7399420" y="5630939"/>
                <a:ext cx="4678279" cy="538609"/>
              </a:xfrm>
              <a:prstGeom prst="rect">
                <a:avLst/>
              </a:prstGeom>
              <a:blipFill>
                <a:blip r:embed="rId3"/>
                <a:stretch>
                  <a:fillRect l="-1434" b="-795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4AE772E-CBA9-41E2-8ACA-FCBBB71E2E8C}"/>
              </a:ext>
            </a:extLst>
          </p:cNvPr>
          <p:cNvSpPr txBox="1"/>
          <p:nvPr/>
        </p:nvSpPr>
        <p:spPr>
          <a:xfrm>
            <a:off x="5586165" y="4696400"/>
            <a:ext cx="2947737" cy="461665"/>
          </a:xfrm>
          <a:prstGeom prst="rect">
            <a:avLst/>
          </a:prstGeom>
          <a:noFill/>
        </p:spPr>
        <p:txBody>
          <a:bodyPr wrap="square" rtlCol="0">
            <a:spAutoFit/>
          </a:bodyPr>
          <a:lstStyle/>
          <a:p>
            <a:r>
              <a:rPr lang="en-US" sz="2400" dirty="0"/>
              <a:t>3X3 Filter</a:t>
            </a:r>
          </a:p>
        </p:txBody>
      </p:sp>
      <p:sp>
        <p:nvSpPr>
          <p:cNvPr id="11" name="TextBox 10">
            <a:extLst>
              <a:ext uri="{FF2B5EF4-FFF2-40B4-BE49-F238E27FC236}">
                <a16:creationId xmlns:a16="http://schemas.microsoft.com/office/drawing/2014/main" id="{528FD046-3616-48A1-B715-FF252A2123E8}"/>
              </a:ext>
            </a:extLst>
          </p:cNvPr>
          <p:cNvSpPr txBox="1"/>
          <p:nvPr/>
        </p:nvSpPr>
        <p:spPr>
          <a:xfrm>
            <a:off x="1185614" y="5801284"/>
            <a:ext cx="2947737" cy="461665"/>
          </a:xfrm>
          <a:prstGeom prst="rect">
            <a:avLst/>
          </a:prstGeom>
          <a:noFill/>
        </p:spPr>
        <p:txBody>
          <a:bodyPr wrap="square" rtlCol="0">
            <a:spAutoFit/>
          </a:bodyPr>
          <a:lstStyle/>
          <a:p>
            <a:r>
              <a:rPr lang="en-US" sz="2400" dirty="0"/>
              <a:t>6X6 Matrix</a:t>
            </a:r>
          </a:p>
        </p:txBody>
      </p:sp>
      <p:graphicFrame>
        <p:nvGraphicFramePr>
          <p:cNvPr id="12" name="Table 11">
            <a:extLst>
              <a:ext uri="{FF2B5EF4-FFF2-40B4-BE49-F238E27FC236}">
                <a16:creationId xmlns:a16="http://schemas.microsoft.com/office/drawing/2014/main" id="{22D2471F-E128-4625-B50E-FB5C0A636810}"/>
              </a:ext>
            </a:extLst>
          </p:cNvPr>
          <p:cNvGraphicFramePr>
            <a:graphicFrameLocks noGrp="1"/>
          </p:cNvGraphicFramePr>
          <p:nvPr>
            <p:extLst>
              <p:ext uri="{D42A27DB-BD31-4B8C-83A1-F6EECF244321}">
                <p14:modId xmlns:p14="http://schemas.microsoft.com/office/powerpoint/2010/main" val="1606221657"/>
              </p:ext>
            </p:extLst>
          </p:nvPr>
        </p:nvGraphicFramePr>
        <p:xfrm>
          <a:off x="8813800" y="3197357"/>
          <a:ext cx="2947738" cy="741680"/>
        </p:xfrm>
        <a:graphic>
          <a:graphicData uri="http://schemas.openxmlformats.org/drawingml/2006/table">
            <a:tbl>
              <a:tblPr bandRow="1">
                <a:tableStyleId>{5C22544A-7EE6-4342-B048-85BDC9FD1C3A}</a:tableStyleId>
              </a:tblPr>
              <a:tblGrid>
                <a:gridCol w="1473869">
                  <a:extLst>
                    <a:ext uri="{9D8B030D-6E8A-4147-A177-3AD203B41FA5}">
                      <a16:colId xmlns:a16="http://schemas.microsoft.com/office/drawing/2014/main" val="981557695"/>
                    </a:ext>
                  </a:extLst>
                </a:gridCol>
                <a:gridCol w="1473869">
                  <a:extLst>
                    <a:ext uri="{9D8B030D-6E8A-4147-A177-3AD203B41FA5}">
                      <a16:colId xmlns:a16="http://schemas.microsoft.com/office/drawing/2014/main" val="1858433356"/>
                    </a:ext>
                  </a:extLst>
                </a:gridCol>
              </a:tblGrid>
              <a:tr h="370840">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2239038134"/>
                  </a:ext>
                </a:extLst>
              </a:tr>
              <a:tr h="370840">
                <a:tc>
                  <a:txBody>
                    <a:bodyPr/>
                    <a:lstStyle/>
                    <a:p>
                      <a:r>
                        <a:rPr lang="en-US" dirty="0"/>
                        <a:t>-3</a:t>
                      </a:r>
                    </a:p>
                  </a:txBody>
                  <a:tcPr/>
                </a:tc>
                <a:tc>
                  <a:txBody>
                    <a:bodyPr/>
                    <a:lstStyle/>
                    <a:p>
                      <a:r>
                        <a:rPr lang="en-US" dirty="0"/>
                        <a:t>-16</a:t>
                      </a:r>
                    </a:p>
                  </a:txBody>
                  <a:tcPr/>
                </a:tc>
                <a:extLst>
                  <a:ext uri="{0D108BD9-81ED-4DB2-BD59-A6C34878D82A}">
                    <a16:rowId xmlns:a16="http://schemas.microsoft.com/office/drawing/2014/main" val="1806139666"/>
                  </a:ext>
                </a:extLst>
              </a:tr>
            </a:tbl>
          </a:graphicData>
        </a:graphic>
      </p:graphicFrame>
      <p:sp>
        <p:nvSpPr>
          <p:cNvPr id="13" name="TextBox 12">
            <a:extLst>
              <a:ext uri="{FF2B5EF4-FFF2-40B4-BE49-F238E27FC236}">
                <a16:creationId xmlns:a16="http://schemas.microsoft.com/office/drawing/2014/main" id="{CB0A2B6D-7DA6-47BE-A06E-9AF54AF5AA94}"/>
              </a:ext>
            </a:extLst>
          </p:cNvPr>
          <p:cNvSpPr txBox="1"/>
          <p:nvPr/>
        </p:nvSpPr>
        <p:spPr>
          <a:xfrm>
            <a:off x="8813801" y="4387347"/>
            <a:ext cx="2947737" cy="461665"/>
          </a:xfrm>
          <a:prstGeom prst="rect">
            <a:avLst/>
          </a:prstGeom>
          <a:noFill/>
        </p:spPr>
        <p:txBody>
          <a:bodyPr wrap="square" rtlCol="0">
            <a:spAutoFit/>
          </a:bodyPr>
          <a:lstStyle/>
          <a:p>
            <a:r>
              <a:rPr lang="en-US" sz="2400" dirty="0"/>
              <a:t>2X2</a:t>
            </a:r>
          </a:p>
        </p:txBody>
      </p:sp>
    </p:spTree>
    <p:extLst>
      <p:ext uri="{BB962C8B-B14F-4D97-AF65-F5344CB8AC3E}">
        <p14:creationId xmlns:p14="http://schemas.microsoft.com/office/powerpoint/2010/main" val="1064017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15"/>
          <p:cNvSpPr>
            <a:spLocks noGrp="1"/>
          </p:cNvSpPr>
          <p:nvPr>
            <p:ph type="dt" sz="half" idx="10"/>
          </p:nvPr>
        </p:nvSpPr>
        <p:spPr/>
        <p:txBody>
          <a:bodyPr/>
          <a:lstStyle/>
          <a:p>
            <a:fld id="{8A1C2F8B-49EA-4DD2-88C0-8478C09DB074}" type="datetime1">
              <a:rPr lang="en-US" smtClean="0"/>
              <a:t>8/30/2023</a:t>
            </a:fld>
            <a:endParaRPr lang="en-US"/>
          </a:p>
        </p:txBody>
      </p:sp>
      <p:sp>
        <p:nvSpPr>
          <p:cNvPr id="4" name="Slide Number Placeholder 3">
            <a:extLst>
              <a:ext uri="{FF2B5EF4-FFF2-40B4-BE49-F238E27FC236}">
                <a16:creationId xmlns:a16="http://schemas.microsoft.com/office/drawing/2014/main" id="{DADEF5FE-F001-426B-8758-3C505037E64E}"/>
              </a:ext>
            </a:extLst>
          </p:cNvPr>
          <p:cNvSpPr>
            <a:spLocks noGrp="1"/>
          </p:cNvSpPr>
          <p:nvPr>
            <p:ph type="sldNum" sz="quarter" idx="12"/>
          </p:nvPr>
        </p:nvSpPr>
        <p:spPr/>
        <p:txBody>
          <a:bodyPr/>
          <a:lstStyle/>
          <a:p>
            <a:fld id="{B642A835-42B0-4300-9971-90BF2248F97D}" type="slidenum">
              <a:rPr lang="en-US" smtClean="0"/>
              <a:pPr/>
              <a:t>49</a:t>
            </a:fld>
            <a:endParaRPr lang="en-US"/>
          </a:p>
        </p:txBody>
      </p:sp>
      <p:sp>
        <p:nvSpPr>
          <p:cNvPr id="5" name="TextBox 4">
            <a:extLst>
              <a:ext uri="{FF2B5EF4-FFF2-40B4-BE49-F238E27FC236}">
                <a16:creationId xmlns:a16="http://schemas.microsoft.com/office/drawing/2014/main" id="{F1241168-FA88-49D6-9D0C-348473400DBE}"/>
              </a:ext>
            </a:extLst>
          </p:cNvPr>
          <p:cNvSpPr txBox="1"/>
          <p:nvPr/>
        </p:nvSpPr>
        <p:spPr>
          <a:xfrm>
            <a:off x="3514725" y="466725"/>
            <a:ext cx="4895850" cy="769441"/>
          </a:xfrm>
          <a:prstGeom prst="rect">
            <a:avLst/>
          </a:prstGeom>
          <a:noFill/>
        </p:spPr>
        <p:txBody>
          <a:bodyPr wrap="square" rtlCol="0">
            <a:spAutoFit/>
          </a:bodyPr>
          <a:lstStyle/>
          <a:p>
            <a:pPr algn="ctr"/>
            <a:r>
              <a:rPr lang="en-US" sz="4400" dirty="0">
                <a:solidFill>
                  <a:srgbClr val="C00000"/>
                </a:solidFill>
                <a:latin typeface="Times New Roman" panose="02020603050405020304" pitchFamily="18" charset="0"/>
                <a:cs typeface="Times New Roman" panose="02020603050405020304" pitchFamily="18" charset="0"/>
              </a:rPr>
              <a:t>Stride</a:t>
            </a:r>
          </a:p>
        </p:txBody>
      </p:sp>
      <p:pic>
        <p:nvPicPr>
          <p:cNvPr id="6" name="Picture 5" descr="Screen Clipping">
            <a:extLst>
              <a:ext uri="{FF2B5EF4-FFF2-40B4-BE49-F238E27FC236}">
                <a16:creationId xmlns:a16="http://schemas.microsoft.com/office/drawing/2014/main" id="{442F2741-62B4-4636-8087-734C5D216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08" y="1126283"/>
            <a:ext cx="4773511" cy="4909586"/>
          </a:xfrm>
          <a:prstGeom prst="rect">
            <a:avLst/>
          </a:prstGeom>
          <a:solidFill>
            <a:schemeClr val="accent2">
              <a:lumMod val="60000"/>
              <a:lumOff val="40000"/>
            </a:schemeClr>
          </a:solidFill>
        </p:spPr>
      </p:pic>
      <p:graphicFrame>
        <p:nvGraphicFramePr>
          <p:cNvPr id="7" name="Table 6">
            <a:extLst>
              <a:ext uri="{FF2B5EF4-FFF2-40B4-BE49-F238E27FC236}">
                <a16:creationId xmlns:a16="http://schemas.microsoft.com/office/drawing/2014/main" id="{47515F4D-A0B9-4979-A04B-D33D48D25430}"/>
              </a:ext>
            </a:extLst>
          </p:cNvPr>
          <p:cNvGraphicFramePr>
            <a:graphicFrameLocks noGrp="1"/>
          </p:cNvGraphicFramePr>
          <p:nvPr>
            <p:extLst>
              <p:ext uri="{D42A27DB-BD31-4B8C-83A1-F6EECF244321}">
                <p14:modId xmlns:p14="http://schemas.microsoft.com/office/powerpoint/2010/main" val="2132944668"/>
              </p:ext>
            </p:extLst>
          </p:nvPr>
        </p:nvGraphicFramePr>
        <p:xfrm>
          <a:off x="5626269" y="2749047"/>
          <a:ext cx="2313069" cy="1638300"/>
        </p:xfrm>
        <a:graphic>
          <a:graphicData uri="http://schemas.openxmlformats.org/drawingml/2006/table">
            <a:tbl>
              <a:tblPr bandRow="1">
                <a:tableStyleId>{5C22544A-7EE6-4342-B048-85BDC9FD1C3A}</a:tableStyleId>
              </a:tblPr>
              <a:tblGrid>
                <a:gridCol w="771023">
                  <a:extLst>
                    <a:ext uri="{9D8B030D-6E8A-4147-A177-3AD203B41FA5}">
                      <a16:colId xmlns:a16="http://schemas.microsoft.com/office/drawing/2014/main" val="1039579437"/>
                    </a:ext>
                  </a:extLst>
                </a:gridCol>
                <a:gridCol w="771023">
                  <a:extLst>
                    <a:ext uri="{9D8B030D-6E8A-4147-A177-3AD203B41FA5}">
                      <a16:colId xmlns:a16="http://schemas.microsoft.com/office/drawing/2014/main" val="3979055405"/>
                    </a:ext>
                  </a:extLst>
                </a:gridCol>
                <a:gridCol w="771023">
                  <a:extLst>
                    <a:ext uri="{9D8B030D-6E8A-4147-A177-3AD203B41FA5}">
                      <a16:colId xmlns:a16="http://schemas.microsoft.com/office/drawing/2014/main" val="3924689820"/>
                    </a:ext>
                  </a:extLst>
                </a:gridCol>
              </a:tblGrid>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528476093"/>
                  </a:ext>
                </a:extLst>
              </a:tr>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3834814131"/>
                  </a:ext>
                </a:extLst>
              </a:tr>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3604106194"/>
                  </a:ext>
                </a:extLst>
              </a:tr>
            </a:tbl>
          </a:graphicData>
        </a:graphic>
      </p:graphicFrame>
      <p:sp>
        <p:nvSpPr>
          <p:cNvPr id="8" name="TextBox 7">
            <a:extLst>
              <a:ext uri="{FF2B5EF4-FFF2-40B4-BE49-F238E27FC236}">
                <a16:creationId xmlns:a16="http://schemas.microsoft.com/office/drawing/2014/main" id="{E00AB71D-12B0-40EB-A1DA-8258B4FBBC9F}"/>
              </a:ext>
            </a:extLst>
          </p:cNvPr>
          <p:cNvSpPr txBox="1"/>
          <p:nvPr/>
        </p:nvSpPr>
        <p:spPr>
          <a:xfrm>
            <a:off x="5128462" y="5744596"/>
            <a:ext cx="2947737" cy="461665"/>
          </a:xfrm>
          <a:prstGeom prst="rect">
            <a:avLst/>
          </a:prstGeom>
          <a:noFill/>
        </p:spPr>
        <p:txBody>
          <a:bodyPr wrap="square" rtlCol="0">
            <a:spAutoFit/>
          </a:bodyPr>
          <a:lstStyle/>
          <a:p>
            <a:r>
              <a:rPr lang="en-US" sz="2400" dirty="0"/>
              <a:t>Stride=s  (3 Here)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3E1DAC-168C-420E-98BD-E7CF866D2890}"/>
                  </a:ext>
                </a:extLst>
              </p:cNvPr>
              <p:cNvSpPr txBox="1"/>
              <p:nvPr/>
            </p:nvSpPr>
            <p:spPr>
              <a:xfrm>
                <a:off x="7399420" y="5630939"/>
                <a:ext cx="4678279" cy="538609"/>
              </a:xfrm>
              <a:prstGeom prst="rect">
                <a:avLst/>
              </a:prstGeom>
              <a:noFill/>
            </p:spPr>
            <p:txBody>
              <a:bodyPr wrap="square" rtlCol="0">
                <a:spAutoFit/>
              </a:bodyPr>
              <a:lstStyle/>
              <a:p>
                <a:r>
                  <a:rPr lang="en-US" sz="2000" dirty="0"/>
                  <a:t>Floor(</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𝑛</m:t>
                        </m:r>
                        <m:r>
                          <a:rPr lang="en-US" sz="2000" b="0" i="1" smtClean="0">
                            <a:latin typeface="Cambria Math" panose="02040503050406030204" pitchFamily="18" charset="0"/>
                          </a:rPr>
                          <m:t>+2</m:t>
                        </m:r>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𝑠</m:t>
                        </m:r>
                      </m:den>
                    </m:f>
                    <m:r>
                      <a:rPr lang="en-US" sz="2000" b="0" i="1" smtClean="0">
                        <a:latin typeface="Cambria Math" panose="02040503050406030204" pitchFamily="18" charset="0"/>
                      </a:rPr>
                      <m:t>+1) </m:t>
                    </m:r>
                    <m:r>
                      <a:rPr lang="en-US" sz="2000" b="0" i="1" smtClean="0">
                        <a:latin typeface="Cambria Math" panose="02040503050406030204" pitchFamily="18" charset="0"/>
                      </a:rPr>
                      <m:t>𝑋</m:t>
                    </m:r>
                    <m:r>
                      <m:rPr>
                        <m:nor/>
                      </m:rPr>
                      <a:rPr lang="en-US" sz="2000" dirty="0"/>
                      <m:t>Floor</m:t>
                    </m:r>
                    <m:r>
                      <m:rPr>
                        <m:nor/>
                      </m:rPr>
                      <a:rPr lang="en-US" sz="2000" dirty="0"/>
                      <m:t>(</m:t>
                    </m:r>
                    <m:f>
                      <m:fP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rPr>
                          <m:t>+2</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𝑠</m:t>
                        </m:r>
                      </m:den>
                    </m:f>
                    <m:r>
                      <a:rPr lang="en-US" sz="2000" i="1">
                        <a:latin typeface="Cambria Math" panose="02040503050406030204" pitchFamily="18" charset="0"/>
                      </a:rPr>
                      <m:t>+1)</m:t>
                    </m:r>
                  </m:oMath>
                </a14:m>
                <a:endParaRPr lang="en-US" sz="2000" dirty="0"/>
              </a:p>
            </p:txBody>
          </p:sp>
        </mc:Choice>
        <mc:Fallback xmlns="">
          <p:sp>
            <p:nvSpPr>
              <p:cNvPr id="9" name="TextBox 8">
                <a:extLst>
                  <a:ext uri="{FF2B5EF4-FFF2-40B4-BE49-F238E27FC236}">
                    <a16:creationId xmlns:a16="http://schemas.microsoft.com/office/drawing/2014/main" xmlns="" xmlns:a14="http://schemas.microsoft.com/office/drawing/2010/main" id="{5C3E1DAC-168C-420E-98BD-E7CF866D2890}"/>
                  </a:ext>
                </a:extLst>
              </p:cNvPr>
              <p:cNvSpPr txBox="1">
                <a:spLocks noRot="1" noChangeAspect="1" noMove="1" noResize="1" noEditPoints="1" noAdjustHandles="1" noChangeArrowheads="1" noChangeShapeType="1" noTextEdit="1"/>
              </p:cNvSpPr>
              <p:nvPr/>
            </p:nvSpPr>
            <p:spPr>
              <a:xfrm>
                <a:off x="7399420" y="5630939"/>
                <a:ext cx="4678279" cy="538609"/>
              </a:xfrm>
              <a:prstGeom prst="rect">
                <a:avLst/>
              </a:prstGeom>
              <a:blipFill>
                <a:blip r:embed="rId3"/>
                <a:stretch>
                  <a:fillRect l="-1434" b="-795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4AE772E-CBA9-41E2-8ACA-FCBBB71E2E8C}"/>
              </a:ext>
            </a:extLst>
          </p:cNvPr>
          <p:cNvSpPr txBox="1"/>
          <p:nvPr/>
        </p:nvSpPr>
        <p:spPr>
          <a:xfrm>
            <a:off x="5586165" y="4696400"/>
            <a:ext cx="2947737" cy="461665"/>
          </a:xfrm>
          <a:prstGeom prst="rect">
            <a:avLst/>
          </a:prstGeom>
          <a:noFill/>
        </p:spPr>
        <p:txBody>
          <a:bodyPr wrap="square" rtlCol="0">
            <a:spAutoFit/>
          </a:bodyPr>
          <a:lstStyle/>
          <a:p>
            <a:r>
              <a:rPr lang="en-US" sz="2400" dirty="0"/>
              <a:t>3X3 Filter</a:t>
            </a:r>
          </a:p>
        </p:txBody>
      </p:sp>
      <p:sp>
        <p:nvSpPr>
          <p:cNvPr id="11" name="TextBox 10">
            <a:extLst>
              <a:ext uri="{FF2B5EF4-FFF2-40B4-BE49-F238E27FC236}">
                <a16:creationId xmlns:a16="http://schemas.microsoft.com/office/drawing/2014/main" id="{528FD046-3616-48A1-B715-FF252A2123E8}"/>
              </a:ext>
            </a:extLst>
          </p:cNvPr>
          <p:cNvSpPr txBox="1"/>
          <p:nvPr/>
        </p:nvSpPr>
        <p:spPr>
          <a:xfrm>
            <a:off x="1185614" y="5801284"/>
            <a:ext cx="2947737" cy="461665"/>
          </a:xfrm>
          <a:prstGeom prst="rect">
            <a:avLst/>
          </a:prstGeom>
          <a:noFill/>
        </p:spPr>
        <p:txBody>
          <a:bodyPr wrap="square" rtlCol="0">
            <a:spAutoFit/>
          </a:bodyPr>
          <a:lstStyle/>
          <a:p>
            <a:r>
              <a:rPr lang="en-US" sz="2400" dirty="0"/>
              <a:t>6X6 Matrix</a:t>
            </a:r>
          </a:p>
        </p:txBody>
      </p:sp>
      <p:graphicFrame>
        <p:nvGraphicFramePr>
          <p:cNvPr id="12" name="Table 11">
            <a:extLst>
              <a:ext uri="{FF2B5EF4-FFF2-40B4-BE49-F238E27FC236}">
                <a16:creationId xmlns:a16="http://schemas.microsoft.com/office/drawing/2014/main" id="{22D2471F-E128-4625-B50E-FB5C0A636810}"/>
              </a:ext>
            </a:extLst>
          </p:cNvPr>
          <p:cNvGraphicFramePr>
            <a:graphicFrameLocks noGrp="1"/>
          </p:cNvGraphicFramePr>
          <p:nvPr>
            <p:extLst>
              <p:ext uri="{D42A27DB-BD31-4B8C-83A1-F6EECF244321}">
                <p14:modId xmlns:p14="http://schemas.microsoft.com/office/powerpoint/2010/main" val="1606221657"/>
              </p:ext>
            </p:extLst>
          </p:nvPr>
        </p:nvGraphicFramePr>
        <p:xfrm>
          <a:off x="8813800" y="3197357"/>
          <a:ext cx="2947738" cy="741680"/>
        </p:xfrm>
        <a:graphic>
          <a:graphicData uri="http://schemas.openxmlformats.org/drawingml/2006/table">
            <a:tbl>
              <a:tblPr bandRow="1">
                <a:tableStyleId>{5C22544A-7EE6-4342-B048-85BDC9FD1C3A}</a:tableStyleId>
              </a:tblPr>
              <a:tblGrid>
                <a:gridCol w="1473869">
                  <a:extLst>
                    <a:ext uri="{9D8B030D-6E8A-4147-A177-3AD203B41FA5}">
                      <a16:colId xmlns:a16="http://schemas.microsoft.com/office/drawing/2014/main" val="981557695"/>
                    </a:ext>
                  </a:extLst>
                </a:gridCol>
                <a:gridCol w="1473869">
                  <a:extLst>
                    <a:ext uri="{9D8B030D-6E8A-4147-A177-3AD203B41FA5}">
                      <a16:colId xmlns:a16="http://schemas.microsoft.com/office/drawing/2014/main" val="1858433356"/>
                    </a:ext>
                  </a:extLst>
                </a:gridCol>
              </a:tblGrid>
              <a:tr h="370840">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2239038134"/>
                  </a:ext>
                </a:extLst>
              </a:tr>
              <a:tr h="370840">
                <a:tc>
                  <a:txBody>
                    <a:bodyPr/>
                    <a:lstStyle/>
                    <a:p>
                      <a:r>
                        <a:rPr lang="en-US" dirty="0"/>
                        <a:t>-3</a:t>
                      </a:r>
                    </a:p>
                  </a:txBody>
                  <a:tcPr/>
                </a:tc>
                <a:tc>
                  <a:txBody>
                    <a:bodyPr/>
                    <a:lstStyle/>
                    <a:p>
                      <a:r>
                        <a:rPr lang="en-US" dirty="0"/>
                        <a:t>-16</a:t>
                      </a:r>
                    </a:p>
                  </a:txBody>
                  <a:tcPr/>
                </a:tc>
                <a:extLst>
                  <a:ext uri="{0D108BD9-81ED-4DB2-BD59-A6C34878D82A}">
                    <a16:rowId xmlns:a16="http://schemas.microsoft.com/office/drawing/2014/main" val="1806139666"/>
                  </a:ext>
                </a:extLst>
              </a:tr>
            </a:tbl>
          </a:graphicData>
        </a:graphic>
      </p:graphicFrame>
      <p:sp>
        <p:nvSpPr>
          <p:cNvPr id="13" name="TextBox 12">
            <a:extLst>
              <a:ext uri="{FF2B5EF4-FFF2-40B4-BE49-F238E27FC236}">
                <a16:creationId xmlns:a16="http://schemas.microsoft.com/office/drawing/2014/main" id="{CB0A2B6D-7DA6-47BE-A06E-9AF54AF5AA94}"/>
              </a:ext>
            </a:extLst>
          </p:cNvPr>
          <p:cNvSpPr txBox="1"/>
          <p:nvPr/>
        </p:nvSpPr>
        <p:spPr>
          <a:xfrm>
            <a:off x="8813801" y="4387347"/>
            <a:ext cx="2947737" cy="461665"/>
          </a:xfrm>
          <a:prstGeom prst="rect">
            <a:avLst/>
          </a:prstGeom>
          <a:noFill/>
        </p:spPr>
        <p:txBody>
          <a:bodyPr wrap="square" rtlCol="0">
            <a:spAutoFit/>
          </a:bodyPr>
          <a:lstStyle/>
          <a:p>
            <a:r>
              <a:rPr lang="en-US" sz="2400" dirty="0"/>
              <a:t>2X2</a:t>
            </a:r>
          </a:p>
        </p:txBody>
      </p:sp>
      <p:cxnSp>
        <p:nvCxnSpPr>
          <p:cNvPr id="17" name="Straight Connector 16"/>
          <p:cNvCxnSpPr/>
          <p:nvPr/>
        </p:nvCxnSpPr>
        <p:spPr>
          <a:xfrm>
            <a:off x="862885" y="1635617"/>
            <a:ext cx="2060618"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60739" y="3616817"/>
            <a:ext cx="2060618"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09468" y="2620851"/>
            <a:ext cx="1983345" cy="38635"/>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1976907" y="2633730"/>
            <a:ext cx="1880316"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017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8"/>
          <p:cNvPicPr preferRelativeResize="0"/>
          <p:nvPr/>
        </p:nvPicPr>
        <p:blipFill>
          <a:blip r:embed="rId3">
            <a:alphaModFix/>
          </a:blip>
          <a:stretch>
            <a:fillRect/>
          </a:stretch>
        </p:blipFill>
        <p:spPr>
          <a:xfrm>
            <a:off x="4133176" y="1558117"/>
            <a:ext cx="3800467" cy="4758232"/>
          </a:xfrm>
          <a:prstGeom prst="rect">
            <a:avLst/>
          </a:prstGeom>
          <a:noFill/>
          <a:ln>
            <a:noFill/>
          </a:ln>
        </p:spPr>
      </p:pic>
      <p:sp>
        <p:nvSpPr>
          <p:cNvPr id="160" name="Google Shape;160;p18"/>
          <p:cNvSpPr txBox="1"/>
          <p:nvPr/>
        </p:nvSpPr>
        <p:spPr>
          <a:xfrm>
            <a:off x="1281308" y="353984"/>
            <a:ext cx="9710542" cy="984845"/>
          </a:xfrm>
          <a:prstGeom prst="rect">
            <a:avLst/>
          </a:prstGeom>
          <a:noFill/>
          <a:ln>
            <a:noFill/>
          </a:ln>
        </p:spPr>
        <p:txBody>
          <a:bodyPr spcFirstLastPara="1" wrap="square" lIns="121900" tIns="121900" rIns="121900" bIns="121900" anchor="t" anchorCtr="0">
            <a:spAutoFit/>
          </a:bodyPr>
          <a:lstStyle/>
          <a:p>
            <a:pPr algn="just"/>
            <a:r>
              <a:rPr lang="en" sz="2400" dirty="0"/>
              <a:t>Hypothetical face-recognition algorithm should detect a face in this photograph of former President Barack Obama</a:t>
            </a:r>
            <a:endParaRPr sz="2400" dirty="0"/>
          </a:p>
        </p:txBody>
      </p:sp>
    </p:spTree>
    <p:extLst>
      <p:ext uri="{BB962C8B-B14F-4D97-AF65-F5344CB8AC3E}">
        <p14:creationId xmlns:p14="http://schemas.microsoft.com/office/powerpoint/2010/main" val="4143253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15"/>
          <p:cNvSpPr>
            <a:spLocks noGrp="1"/>
          </p:cNvSpPr>
          <p:nvPr>
            <p:ph type="dt" sz="half" idx="10"/>
          </p:nvPr>
        </p:nvSpPr>
        <p:spPr/>
        <p:txBody>
          <a:bodyPr/>
          <a:lstStyle/>
          <a:p>
            <a:fld id="{175C2363-7624-4234-8296-6BA4CA607565}" type="datetime1">
              <a:rPr lang="en-US" smtClean="0"/>
              <a:t>8/30/2023</a:t>
            </a:fld>
            <a:endParaRPr lang="en-US"/>
          </a:p>
        </p:txBody>
      </p:sp>
      <p:sp>
        <p:nvSpPr>
          <p:cNvPr id="4" name="Slide Number Placeholder 3">
            <a:extLst>
              <a:ext uri="{FF2B5EF4-FFF2-40B4-BE49-F238E27FC236}">
                <a16:creationId xmlns:a16="http://schemas.microsoft.com/office/drawing/2014/main" id="{DADEF5FE-F001-426B-8758-3C505037E64E}"/>
              </a:ext>
            </a:extLst>
          </p:cNvPr>
          <p:cNvSpPr>
            <a:spLocks noGrp="1"/>
          </p:cNvSpPr>
          <p:nvPr>
            <p:ph type="sldNum" sz="quarter" idx="12"/>
          </p:nvPr>
        </p:nvSpPr>
        <p:spPr/>
        <p:txBody>
          <a:bodyPr/>
          <a:lstStyle/>
          <a:p>
            <a:fld id="{B642A835-42B0-4300-9971-90BF2248F97D}" type="slidenum">
              <a:rPr lang="en-US" smtClean="0"/>
              <a:pPr/>
              <a:t>50</a:t>
            </a:fld>
            <a:endParaRPr lang="en-US"/>
          </a:p>
        </p:txBody>
      </p:sp>
      <p:sp>
        <p:nvSpPr>
          <p:cNvPr id="5" name="TextBox 4">
            <a:extLst>
              <a:ext uri="{FF2B5EF4-FFF2-40B4-BE49-F238E27FC236}">
                <a16:creationId xmlns:a16="http://schemas.microsoft.com/office/drawing/2014/main" id="{F1241168-FA88-49D6-9D0C-348473400DBE}"/>
              </a:ext>
            </a:extLst>
          </p:cNvPr>
          <p:cNvSpPr txBox="1"/>
          <p:nvPr/>
        </p:nvSpPr>
        <p:spPr>
          <a:xfrm>
            <a:off x="3514725" y="466725"/>
            <a:ext cx="4895850" cy="769441"/>
          </a:xfrm>
          <a:prstGeom prst="rect">
            <a:avLst/>
          </a:prstGeom>
          <a:noFill/>
        </p:spPr>
        <p:txBody>
          <a:bodyPr wrap="square" rtlCol="0">
            <a:spAutoFit/>
          </a:bodyPr>
          <a:lstStyle/>
          <a:p>
            <a:pPr algn="ctr"/>
            <a:r>
              <a:rPr lang="en-US" sz="4400" dirty="0">
                <a:solidFill>
                  <a:srgbClr val="C00000"/>
                </a:solidFill>
                <a:latin typeface="Times New Roman" panose="02020603050405020304" pitchFamily="18" charset="0"/>
                <a:cs typeface="Times New Roman" panose="02020603050405020304" pitchFamily="18" charset="0"/>
              </a:rPr>
              <a:t>Stride</a:t>
            </a:r>
          </a:p>
        </p:txBody>
      </p:sp>
      <p:pic>
        <p:nvPicPr>
          <p:cNvPr id="6" name="Picture 5" descr="Screen Clipping">
            <a:extLst>
              <a:ext uri="{FF2B5EF4-FFF2-40B4-BE49-F238E27FC236}">
                <a16:creationId xmlns:a16="http://schemas.microsoft.com/office/drawing/2014/main" id="{442F2741-62B4-4636-8087-734C5D216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08" y="1126283"/>
            <a:ext cx="4773511" cy="4909586"/>
          </a:xfrm>
          <a:prstGeom prst="rect">
            <a:avLst/>
          </a:prstGeom>
          <a:solidFill>
            <a:schemeClr val="accent2">
              <a:lumMod val="60000"/>
              <a:lumOff val="40000"/>
            </a:schemeClr>
          </a:solidFill>
        </p:spPr>
      </p:pic>
      <p:graphicFrame>
        <p:nvGraphicFramePr>
          <p:cNvPr id="7" name="Table 6">
            <a:extLst>
              <a:ext uri="{FF2B5EF4-FFF2-40B4-BE49-F238E27FC236}">
                <a16:creationId xmlns:a16="http://schemas.microsoft.com/office/drawing/2014/main" id="{47515F4D-A0B9-4979-A04B-D33D48D25430}"/>
              </a:ext>
            </a:extLst>
          </p:cNvPr>
          <p:cNvGraphicFramePr>
            <a:graphicFrameLocks noGrp="1"/>
          </p:cNvGraphicFramePr>
          <p:nvPr>
            <p:extLst>
              <p:ext uri="{D42A27DB-BD31-4B8C-83A1-F6EECF244321}">
                <p14:modId xmlns:p14="http://schemas.microsoft.com/office/powerpoint/2010/main" val="2132944668"/>
              </p:ext>
            </p:extLst>
          </p:nvPr>
        </p:nvGraphicFramePr>
        <p:xfrm>
          <a:off x="5626269" y="2749047"/>
          <a:ext cx="2313069" cy="1638300"/>
        </p:xfrm>
        <a:graphic>
          <a:graphicData uri="http://schemas.openxmlformats.org/drawingml/2006/table">
            <a:tbl>
              <a:tblPr bandRow="1">
                <a:tableStyleId>{5C22544A-7EE6-4342-B048-85BDC9FD1C3A}</a:tableStyleId>
              </a:tblPr>
              <a:tblGrid>
                <a:gridCol w="771023">
                  <a:extLst>
                    <a:ext uri="{9D8B030D-6E8A-4147-A177-3AD203B41FA5}">
                      <a16:colId xmlns:a16="http://schemas.microsoft.com/office/drawing/2014/main" val="1039579437"/>
                    </a:ext>
                  </a:extLst>
                </a:gridCol>
                <a:gridCol w="771023">
                  <a:extLst>
                    <a:ext uri="{9D8B030D-6E8A-4147-A177-3AD203B41FA5}">
                      <a16:colId xmlns:a16="http://schemas.microsoft.com/office/drawing/2014/main" val="3979055405"/>
                    </a:ext>
                  </a:extLst>
                </a:gridCol>
                <a:gridCol w="771023">
                  <a:extLst>
                    <a:ext uri="{9D8B030D-6E8A-4147-A177-3AD203B41FA5}">
                      <a16:colId xmlns:a16="http://schemas.microsoft.com/office/drawing/2014/main" val="3924689820"/>
                    </a:ext>
                  </a:extLst>
                </a:gridCol>
              </a:tblGrid>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528476093"/>
                  </a:ext>
                </a:extLst>
              </a:tr>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3834814131"/>
                  </a:ext>
                </a:extLst>
              </a:tr>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3604106194"/>
                  </a:ext>
                </a:extLst>
              </a:tr>
            </a:tbl>
          </a:graphicData>
        </a:graphic>
      </p:graphicFrame>
      <p:sp>
        <p:nvSpPr>
          <p:cNvPr id="8" name="TextBox 7">
            <a:extLst>
              <a:ext uri="{FF2B5EF4-FFF2-40B4-BE49-F238E27FC236}">
                <a16:creationId xmlns:a16="http://schemas.microsoft.com/office/drawing/2014/main" id="{E00AB71D-12B0-40EB-A1DA-8258B4FBBC9F}"/>
              </a:ext>
            </a:extLst>
          </p:cNvPr>
          <p:cNvSpPr txBox="1"/>
          <p:nvPr/>
        </p:nvSpPr>
        <p:spPr>
          <a:xfrm>
            <a:off x="5128462" y="5744596"/>
            <a:ext cx="2947737" cy="461665"/>
          </a:xfrm>
          <a:prstGeom prst="rect">
            <a:avLst/>
          </a:prstGeom>
          <a:noFill/>
        </p:spPr>
        <p:txBody>
          <a:bodyPr wrap="square" rtlCol="0">
            <a:spAutoFit/>
          </a:bodyPr>
          <a:lstStyle/>
          <a:p>
            <a:r>
              <a:rPr lang="en-US" sz="2400" dirty="0"/>
              <a:t>Stride=s  (3 Here)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3E1DAC-168C-420E-98BD-E7CF866D2890}"/>
                  </a:ext>
                </a:extLst>
              </p:cNvPr>
              <p:cNvSpPr txBox="1"/>
              <p:nvPr/>
            </p:nvSpPr>
            <p:spPr>
              <a:xfrm>
                <a:off x="7399420" y="5630939"/>
                <a:ext cx="4678279" cy="538609"/>
              </a:xfrm>
              <a:prstGeom prst="rect">
                <a:avLst/>
              </a:prstGeom>
              <a:noFill/>
            </p:spPr>
            <p:txBody>
              <a:bodyPr wrap="square" rtlCol="0">
                <a:spAutoFit/>
              </a:bodyPr>
              <a:lstStyle/>
              <a:p>
                <a:r>
                  <a:rPr lang="en-US" sz="2000" dirty="0"/>
                  <a:t>Floor(</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𝑛</m:t>
                        </m:r>
                        <m:r>
                          <a:rPr lang="en-US" sz="2000" b="0" i="1" smtClean="0">
                            <a:latin typeface="Cambria Math" panose="02040503050406030204" pitchFamily="18" charset="0"/>
                          </a:rPr>
                          <m:t>+2</m:t>
                        </m:r>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𝑠</m:t>
                        </m:r>
                      </m:den>
                    </m:f>
                    <m:r>
                      <a:rPr lang="en-US" sz="2000" b="0" i="1" smtClean="0">
                        <a:latin typeface="Cambria Math" panose="02040503050406030204" pitchFamily="18" charset="0"/>
                      </a:rPr>
                      <m:t>+1) </m:t>
                    </m:r>
                    <m:r>
                      <a:rPr lang="en-US" sz="2000" b="0" i="1" smtClean="0">
                        <a:latin typeface="Cambria Math" panose="02040503050406030204" pitchFamily="18" charset="0"/>
                      </a:rPr>
                      <m:t>𝑋</m:t>
                    </m:r>
                    <m:r>
                      <m:rPr>
                        <m:nor/>
                      </m:rPr>
                      <a:rPr lang="en-US" sz="2000" dirty="0"/>
                      <m:t>Floor</m:t>
                    </m:r>
                    <m:r>
                      <m:rPr>
                        <m:nor/>
                      </m:rPr>
                      <a:rPr lang="en-US" sz="2000" dirty="0"/>
                      <m:t>(</m:t>
                    </m:r>
                    <m:f>
                      <m:fP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rPr>
                          <m:t>+2</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𝑠</m:t>
                        </m:r>
                      </m:den>
                    </m:f>
                    <m:r>
                      <a:rPr lang="en-US" sz="2000" i="1">
                        <a:latin typeface="Cambria Math" panose="02040503050406030204" pitchFamily="18" charset="0"/>
                      </a:rPr>
                      <m:t>+1)</m:t>
                    </m:r>
                  </m:oMath>
                </a14:m>
                <a:endParaRPr lang="en-US" sz="2000" dirty="0"/>
              </a:p>
            </p:txBody>
          </p:sp>
        </mc:Choice>
        <mc:Fallback xmlns="">
          <p:sp>
            <p:nvSpPr>
              <p:cNvPr id="9" name="TextBox 8">
                <a:extLst>
                  <a:ext uri="{FF2B5EF4-FFF2-40B4-BE49-F238E27FC236}">
                    <a16:creationId xmlns:a16="http://schemas.microsoft.com/office/drawing/2014/main" xmlns="" xmlns:a14="http://schemas.microsoft.com/office/drawing/2010/main" id="{5C3E1DAC-168C-420E-98BD-E7CF866D2890}"/>
                  </a:ext>
                </a:extLst>
              </p:cNvPr>
              <p:cNvSpPr txBox="1">
                <a:spLocks noRot="1" noChangeAspect="1" noMove="1" noResize="1" noEditPoints="1" noAdjustHandles="1" noChangeArrowheads="1" noChangeShapeType="1" noTextEdit="1"/>
              </p:cNvSpPr>
              <p:nvPr/>
            </p:nvSpPr>
            <p:spPr>
              <a:xfrm>
                <a:off x="7399420" y="5630939"/>
                <a:ext cx="4678279" cy="538609"/>
              </a:xfrm>
              <a:prstGeom prst="rect">
                <a:avLst/>
              </a:prstGeom>
              <a:blipFill>
                <a:blip r:embed="rId3"/>
                <a:stretch>
                  <a:fillRect l="-1434" b="-795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4AE772E-CBA9-41E2-8ACA-FCBBB71E2E8C}"/>
              </a:ext>
            </a:extLst>
          </p:cNvPr>
          <p:cNvSpPr txBox="1"/>
          <p:nvPr/>
        </p:nvSpPr>
        <p:spPr>
          <a:xfrm>
            <a:off x="5586165" y="4696400"/>
            <a:ext cx="2947737" cy="461665"/>
          </a:xfrm>
          <a:prstGeom prst="rect">
            <a:avLst/>
          </a:prstGeom>
          <a:noFill/>
        </p:spPr>
        <p:txBody>
          <a:bodyPr wrap="square" rtlCol="0">
            <a:spAutoFit/>
          </a:bodyPr>
          <a:lstStyle/>
          <a:p>
            <a:r>
              <a:rPr lang="en-US" sz="2400" dirty="0"/>
              <a:t>3X3 Filter</a:t>
            </a:r>
          </a:p>
        </p:txBody>
      </p:sp>
      <p:sp>
        <p:nvSpPr>
          <p:cNvPr id="11" name="TextBox 10">
            <a:extLst>
              <a:ext uri="{FF2B5EF4-FFF2-40B4-BE49-F238E27FC236}">
                <a16:creationId xmlns:a16="http://schemas.microsoft.com/office/drawing/2014/main" id="{528FD046-3616-48A1-B715-FF252A2123E8}"/>
              </a:ext>
            </a:extLst>
          </p:cNvPr>
          <p:cNvSpPr txBox="1"/>
          <p:nvPr/>
        </p:nvSpPr>
        <p:spPr>
          <a:xfrm>
            <a:off x="1185614" y="5801284"/>
            <a:ext cx="2947737" cy="461665"/>
          </a:xfrm>
          <a:prstGeom prst="rect">
            <a:avLst/>
          </a:prstGeom>
          <a:noFill/>
        </p:spPr>
        <p:txBody>
          <a:bodyPr wrap="square" rtlCol="0">
            <a:spAutoFit/>
          </a:bodyPr>
          <a:lstStyle/>
          <a:p>
            <a:r>
              <a:rPr lang="en-US" sz="2400" dirty="0"/>
              <a:t>6X6 Matrix</a:t>
            </a:r>
          </a:p>
        </p:txBody>
      </p:sp>
      <p:graphicFrame>
        <p:nvGraphicFramePr>
          <p:cNvPr id="12" name="Table 11">
            <a:extLst>
              <a:ext uri="{FF2B5EF4-FFF2-40B4-BE49-F238E27FC236}">
                <a16:creationId xmlns:a16="http://schemas.microsoft.com/office/drawing/2014/main" id="{22D2471F-E128-4625-B50E-FB5C0A636810}"/>
              </a:ext>
            </a:extLst>
          </p:cNvPr>
          <p:cNvGraphicFramePr>
            <a:graphicFrameLocks noGrp="1"/>
          </p:cNvGraphicFramePr>
          <p:nvPr>
            <p:extLst>
              <p:ext uri="{D42A27DB-BD31-4B8C-83A1-F6EECF244321}">
                <p14:modId xmlns:p14="http://schemas.microsoft.com/office/powerpoint/2010/main" val="1606221657"/>
              </p:ext>
            </p:extLst>
          </p:nvPr>
        </p:nvGraphicFramePr>
        <p:xfrm>
          <a:off x="8813800" y="3197357"/>
          <a:ext cx="2947738" cy="741680"/>
        </p:xfrm>
        <a:graphic>
          <a:graphicData uri="http://schemas.openxmlformats.org/drawingml/2006/table">
            <a:tbl>
              <a:tblPr bandRow="1">
                <a:tableStyleId>{5C22544A-7EE6-4342-B048-85BDC9FD1C3A}</a:tableStyleId>
              </a:tblPr>
              <a:tblGrid>
                <a:gridCol w="1473869">
                  <a:extLst>
                    <a:ext uri="{9D8B030D-6E8A-4147-A177-3AD203B41FA5}">
                      <a16:colId xmlns:a16="http://schemas.microsoft.com/office/drawing/2014/main" val="981557695"/>
                    </a:ext>
                  </a:extLst>
                </a:gridCol>
                <a:gridCol w="1473869">
                  <a:extLst>
                    <a:ext uri="{9D8B030D-6E8A-4147-A177-3AD203B41FA5}">
                      <a16:colId xmlns:a16="http://schemas.microsoft.com/office/drawing/2014/main" val="1858433356"/>
                    </a:ext>
                  </a:extLst>
                </a:gridCol>
              </a:tblGrid>
              <a:tr h="370840">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2239038134"/>
                  </a:ext>
                </a:extLst>
              </a:tr>
              <a:tr h="370840">
                <a:tc>
                  <a:txBody>
                    <a:bodyPr/>
                    <a:lstStyle/>
                    <a:p>
                      <a:r>
                        <a:rPr lang="en-US" dirty="0"/>
                        <a:t>-3</a:t>
                      </a:r>
                    </a:p>
                  </a:txBody>
                  <a:tcPr/>
                </a:tc>
                <a:tc>
                  <a:txBody>
                    <a:bodyPr/>
                    <a:lstStyle/>
                    <a:p>
                      <a:r>
                        <a:rPr lang="en-US" dirty="0"/>
                        <a:t>-16</a:t>
                      </a:r>
                    </a:p>
                  </a:txBody>
                  <a:tcPr/>
                </a:tc>
                <a:extLst>
                  <a:ext uri="{0D108BD9-81ED-4DB2-BD59-A6C34878D82A}">
                    <a16:rowId xmlns:a16="http://schemas.microsoft.com/office/drawing/2014/main" val="1806139666"/>
                  </a:ext>
                </a:extLst>
              </a:tr>
            </a:tbl>
          </a:graphicData>
        </a:graphic>
      </p:graphicFrame>
      <p:sp>
        <p:nvSpPr>
          <p:cNvPr id="13" name="TextBox 12">
            <a:extLst>
              <a:ext uri="{FF2B5EF4-FFF2-40B4-BE49-F238E27FC236}">
                <a16:creationId xmlns:a16="http://schemas.microsoft.com/office/drawing/2014/main" id="{CB0A2B6D-7DA6-47BE-A06E-9AF54AF5AA94}"/>
              </a:ext>
            </a:extLst>
          </p:cNvPr>
          <p:cNvSpPr txBox="1"/>
          <p:nvPr/>
        </p:nvSpPr>
        <p:spPr>
          <a:xfrm>
            <a:off x="8813801" y="4387347"/>
            <a:ext cx="2947737" cy="461665"/>
          </a:xfrm>
          <a:prstGeom prst="rect">
            <a:avLst/>
          </a:prstGeom>
          <a:noFill/>
        </p:spPr>
        <p:txBody>
          <a:bodyPr wrap="square" rtlCol="0">
            <a:spAutoFit/>
          </a:bodyPr>
          <a:lstStyle/>
          <a:p>
            <a:r>
              <a:rPr lang="en-US" sz="2400" dirty="0"/>
              <a:t>2X2</a:t>
            </a:r>
          </a:p>
        </p:txBody>
      </p:sp>
      <p:cxnSp>
        <p:nvCxnSpPr>
          <p:cNvPr id="17" name="Straight Connector 16"/>
          <p:cNvCxnSpPr/>
          <p:nvPr/>
        </p:nvCxnSpPr>
        <p:spPr>
          <a:xfrm flipV="1">
            <a:off x="2936383" y="1648496"/>
            <a:ext cx="1983345"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95601" y="3655454"/>
            <a:ext cx="2060618"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915179" y="2653048"/>
            <a:ext cx="1983346" cy="1"/>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1976907" y="2633730"/>
            <a:ext cx="1880316"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017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15"/>
          <p:cNvSpPr>
            <a:spLocks noGrp="1"/>
          </p:cNvSpPr>
          <p:nvPr>
            <p:ph type="dt" sz="half" idx="10"/>
          </p:nvPr>
        </p:nvSpPr>
        <p:spPr/>
        <p:txBody>
          <a:bodyPr/>
          <a:lstStyle/>
          <a:p>
            <a:fld id="{814847E6-F1ED-4A85-BE7A-78B8B4B14CC6}" type="datetime1">
              <a:rPr lang="en-US" smtClean="0"/>
              <a:t>8/30/2023</a:t>
            </a:fld>
            <a:endParaRPr lang="en-US"/>
          </a:p>
        </p:txBody>
      </p:sp>
      <p:sp>
        <p:nvSpPr>
          <p:cNvPr id="4" name="Slide Number Placeholder 3">
            <a:extLst>
              <a:ext uri="{FF2B5EF4-FFF2-40B4-BE49-F238E27FC236}">
                <a16:creationId xmlns:a16="http://schemas.microsoft.com/office/drawing/2014/main" id="{DADEF5FE-F001-426B-8758-3C505037E64E}"/>
              </a:ext>
            </a:extLst>
          </p:cNvPr>
          <p:cNvSpPr>
            <a:spLocks noGrp="1"/>
          </p:cNvSpPr>
          <p:nvPr>
            <p:ph type="sldNum" sz="quarter" idx="12"/>
          </p:nvPr>
        </p:nvSpPr>
        <p:spPr/>
        <p:txBody>
          <a:bodyPr/>
          <a:lstStyle/>
          <a:p>
            <a:fld id="{B642A835-42B0-4300-9971-90BF2248F97D}" type="slidenum">
              <a:rPr lang="en-US" smtClean="0"/>
              <a:pPr/>
              <a:t>51</a:t>
            </a:fld>
            <a:endParaRPr lang="en-US"/>
          </a:p>
        </p:txBody>
      </p:sp>
      <p:sp>
        <p:nvSpPr>
          <p:cNvPr id="5" name="TextBox 4">
            <a:extLst>
              <a:ext uri="{FF2B5EF4-FFF2-40B4-BE49-F238E27FC236}">
                <a16:creationId xmlns:a16="http://schemas.microsoft.com/office/drawing/2014/main" id="{F1241168-FA88-49D6-9D0C-348473400DBE}"/>
              </a:ext>
            </a:extLst>
          </p:cNvPr>
          <p:cNvSpPr txBox="1"/>
          <p:nvPr/>
        </p:nvSpPr>
        <p:spPr>
          <a:xfrm>
            <a:off x="3514725" y="466725"/>
            <a:ext cx="4895850" cy="769441"/>
          </a:xfrm>
          <a:prstGeom prst="rect">
            <a:avLst/>
          </a:prstGeom>
          <a:noFill/>
        </p:spPr>
        <p:txBody>
          <a:bodyPr wrap="square" rtlCol="0">
            <a:spAutoFit/>
          </a:bodyPr>
          <a:lstStyle/>
          <a:p>
            <a:pPr algn="ctr"/>
            <a:r>
              <a:rPr lang="en-US" sz="4400" dirty="0">
                <a:solidFill>
                  <a:srgbClr val="C00000"/>
                </a:solidFill>
                <a:latin typeface="Times New Roman" panose="02020603050405020304" pitchFamily="18" charset="0"/>
                <a:cs typeface="Times New Roman" panose="02020603050405020304" pitchFamily="18" charset="0"/>
              </a:rPr>
              <a:t>Stride</a:t>
            </a:r>
          </a:p>
        </p:txBody>
      </p:sp>
      <p:pic>
        <p:nvPicPr>
          <p:cNvPr id="6" name="Picture 5" descr="Screen Clipping">
            <a:extLst>
              <a:ext uri="{FF2B5EF4-FFF2-40B4-BE49-F238E27FC236}">
                <a16:creationId xmlns:a16="http://schemas.microsoft.com/office/drawing/2014/main" id="{442F2741-62B4-4636-8087-734C5D216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08" y="1126283"/>
            <a:ext cx="4773511" cy="4909586"/>
          </a:xfrm>
          <a:prstGeom prst="rect">
            <a:avLst/>
          </a:prstGeom>
          <a:solidFill>
            <a:schemeClr val="accent2">
              <a:lumMod val="60000"/>
              <a:lumOff val="40000"/>
            </a:schemeClr>
          </a:solidFill>
        </p:spPr>
      </p:pic>
      <p:graphicFrame>
        <p:nvGraphicFramePr>
          <p:cNvPr id="7" name="Table 6">
            <a:extLst>
              <a:ext uri="{FF2B5EF4-FFF2-40B4-BE49-F238E27FC236}">
                <a16:creationId xmlns:a16="http://schemas.microsoft.com/office/drawing/2014/main" id="{47515F4D-A0B9-4979-A04B-D33D48D25430}"/>
              </a:ext>
            </a:extLst>
          </p:cNvPr>
          <p:cNvGraphicFramePr>
            <a:graphicFrameLocks noGrp="1"/>
          </p:cNvGraphicFramePr>
          <p:nvPr>
            <p:extLst>
              <p:ext uri="{D42A27DB-BD31-4B8C-83A1-F6EECF244321}">
                <p14:modId xmlns:p14="http://schemas.microsoft.com/office/powerpoint/2010/main" val="2132944668"/>
              </p:ext>
            </p:extLst>
          </p:nvPr>
        </p:nvGraphicFramePr>
        <p:xfrm>
          <a:off x="5626269" y="2749047"/>
          <a:ext cx="2313069" cy="1638300"/>
        </p:xfrm>
        <a:graphic>
          <a:graphicData uri="http://schemas.openxmlformats.org/drawingml/2006/table">
            <a:tbl>
              <a:tblPr bandRow="1">
                <a:tableStyleId>{5C22544A-7EE6-4342-B048-85BDC9FD1C3A}</a:tableStyleId>
              </a:tblPr>
              <a:tblGrid>
                <a:gridCol w="771023">
                  <a:extLst>
                    <a:ext uri="{9D8B030D-6E8A-4147-A177-3AD203B41FA5}">
                      <a16:colId xmlns:a16="http://schemas.microsoft.com/office/drawing/2014/main" val="1039579437"/>
                    </a:ext>
                  </a:extLst>
                </a:gridCol>
                <a:gridCol w="771023">
                  <a:extLst>
                    <a:ext uri="{9D8B030D-6E8A-4147-A177-3AD203B41FA5}">
                      <a16:colId xmlns:a16="http://schemas.microsoft.com/office/drawing/2014/main" val="3979055405"/>
                    </a:ext>
                  </a:extLst>
                </a:gridCol>
                <a:gridCol w="771023">
                  <a:extLst>
                    <a:ext uri="{9D8B030D-6E8A-4147-A177-3AD203B41FA5}">
                      <a16:colId xmlns:a16="http://schemas.microsoft.com/office/drawing/2014/main" val="3924689820"/>
                    </a:ext>
                  </a:extLst>
                </a:gridCol>
              </a:tblGrid>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528476093"/>
                  </a:ext>
                </a:extLst>
              </a:tr>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3834814131"/>
                  </a:ext>
                </a:extLst>
              </a:tr>
              <a:tr h="546100">
                <a:tc>
                  <a:txBody>
                    <a:bodyPr/>
                    <a:lstStyle/>
                    <a:p>
                      <a:r>
                        <a:rPr lang="en-US" sz="2800" dirty="0"/>
                        <a:t>1</a:t>
                      </a:r>
                    </a:p>
                  </a:txBody>
                  <a:tcPr/>
                </a:tc>
                <a:tc>
                  <a:txBody>
                    <a:bodyPr/>
                    <a:lstStyle/>
                    <a:p>
                      <a:r>
                        <a:rPr lang="en-US" sz="2800" dirty="0"/>
                        <a:t>0</a:t>
                      </a:r>
                    </a:p>
                  </a:txBody>
                  <a:tcPr/>
                </a:tc>
                <a:tc>
                  <a:txBody>
                    <a:bodyPr/>
                    <a:lstStyle/>
                    <a:p>
                      <a:r>
                        <a:rPr lang="en-US" sz="2800" dirty="0"/>
                        <a:t>-1</a:t>
                      </a:r>
                    </a:p>
                  </a:txBody>
                  <a:tcPr/>
                </a:tc>
                <a:extLst>
                  <a:ext uri="{0D108BD9-81ED-4DB2-BD59-A6C34878D82A}">
                    <a16:rowId xmlns:a16="http://schemas.microsoft.com/office/drawing/2014/main" val="3604106194"/>
                  </a:ext>
                </a:extLst>
              </a:tr>
            </a:tbl>
          </a:graphicData>
        </a:graphic>
      </p:graphicFrame>
      <p:sp>
        <p:nvSpPr>
          <p:cNvPr id="8" name="TextBox 7">
            <a:extLst>
              <a:ext uri="{FF2B5EF4-FFF2-40B4-BE49-F238E27FC236}">
                <a16:creationId xmlns:a16="http://schemas.microsoft.com/office/drawing/2014/main" id="{E00AB71D-12B0-40EB-A1DA-8258B4FBBC9F}"/>
              </a:ext>
            </a:extLst>
          </p:cNvPr>
          <p:cNvSpPr txBox="1"/>
          <p:nvPr/>
        </p:nvSpPr>
        <p:spPr>
          <a:xfrm>
            <a:off x="5128462" y="5744596"/>
            <a:ext cx="2947737" cy="461665"/>
          </a:xfrm>
          <a:prstGeom prst="rect">
            <a:avLst/>
          </a:prstGeom>
          <a:noFill/>
        </p:spPr>
        <p:txBody>
          <a:bodyPr wrap="square" rtlCol="0">
            <a:spAutoFit/>
          </a:bodyPr>
          <a:lstStyle/>
          <a:p>
            <a:r>
              <a:rPr lang="en-US" sz="2400" dirty="0"/>
              <a:t>Stride=s  (3 Here)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3E1DAC-168C-420E-98BD-E7CF866D2890}"/>
                  </a:ext>
                </a:extLst>
              </p:cNvPr>
              <p:cNvSpPr txBox="1"/>
              <p:nvPr/>
            </p:nvSpPr>
            <p:spPr>
              <a:xfrm>
                <a:off x="7399420" y="5630939"/>
                <a:ext cx="4678279" cy="538609"/>
              </a:xfrm>
              <a:prstGeom prst="rect">
                <a:avLst/>
              </a:prstGeom>
              <a:noFill/>
            </p:spPr>
            <p:txBody>
              <a:bodyPr wrap="square" rtlCol="0">
                <a:spAutoFit/>
              </a:bodyPr>
              <a:lstStyle/>
              <a:p>
                <a:r>
                  <a:rPr lang="en-US" sz="2000" dirty="0"/>
                  <a:t>Floor(</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𝑛</m:t>
                        </m:r>
                        <m:r>
                          <a:rPr lang="en-US" sz="2000" b="0" i="1" smtClean="0">
                            <a:latin typeface="Cambria Math" panose="02040503050406030204" pitchFamily="18" charset="0"/>
                          </a:rPr>
                          <m:t>+2</m:t>
                        </m:r>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𝑠</m:t>
                        </m:r>
                      </m:den>
                    </m:f>
                    <m:r>
                      <a:rPr lang="en-US" sz="2000" b="0" i="1" smtClean="0">
                        <a:latin typeface="Cambria Math" panose="02040503050406030204" pitchFamily="18" charset="0"/>
                      </a:rPr>
                      <m:t>+1) </m:t>
                    </m:r>
                    <m:r>
                      <a:rPr lang="en-US" sz="2000" b="0" i="1" smtClean="0">
                        <a:latin typeface="Cambria Math" panose="02040503050406030204" pitchFamily="18" charset="0"/>
                      </a:rPr>
                      <m:t>𝑋</m:t>
                    </m:r>
                    <m:r>
                      <m:rPr>
                        <m:nor/>
                      </m:rPr>
                      <a:rPr lang="en-US" sz="2000" dirty="0"/>
                      <m:t>Floor</m:t>
                    </m:r>
                    <m:r>
                      <m:rPr>
                        <m:nor/>
                      </m:rPr>
                      <a:rPr lang="en-US" sz="2000" dirty="0"/>
                      <m:t>(</m:t>
                    </m:r>
                    <m:f>
                      <m:fP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rPr>
                          <m:t>+2</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𝑠</m:t>
                        </m:r>
                      </m:den>
                    </m:f>
                    <m:r>
                      <a:rPr lang="en-US" sz="2000" i="1">
                        <a:latin typeface="Cambria Math" panose="02040503050406030204" pitchFamily="18" charset="0"/>
                      </a:rPr>
                      <m:t>+1)</m:t>
                    </m:r>
                  </m:oMath>
                </a14:m>
                <a:endParaRPr lang="en-US" sz="2000" dirty="0"/>
              </a:p>
            </p:txBody>
          </p:sp>
        </mc:Choice>
        <mc:Fallback xmlns="">
          <p:sp>
            <p:nvSpPr>
              <p:cNvPr id="9" name="TextBox 8">
                <a:extLst>
                  <a:ext uri="{FF2B5EF4-FFF2-40B4-BE49-F238E27FC236}">
                    <a16:creationId xmlns:a16="http://schemas.microsoft.com/office/drawing/2014/main" xmlns="" xmlns:a14="http://schemas.microsoft.com/office/drawing/2010/main" id="{5C3E1DAC-168C-420E-98BD-E7CF866D2890}"/>
                  </a:ext>
                </a:extLst>
              </p:cNvPr>
              <p:cNvSpPr txBox="1">
                <a:spLocks noRot="1" noChangeAspect="1" noMove="1" noResize="1" noEditPoints="1" noAdjustHandles="1" noChangeArrowheads="1" noChangeShapeType="1" noTextEdit="1"/>
              </p:cNvSpPr>
              <p:nvPr/>
            </p:nvSpPr>
            <p:spPr>
              <a:xfrm>
                <a:off x="7399420" y="5630939"/>
                <a:ext cx="4678279" cy="538609"/>
              </a:xfrm>
              <a:prstGeom prst="rect">
                <a:avLst/>
              </a:prstGeom>
              <a:blipFill>
                <a:blip r:embed="rId3"/>
                <a:stretch>
                  <a:fillRect l="-1434" b="-795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4AE772E-CBA9-41E2-8ACA-FCBBB71E2E8C}"/>
              </a:ext>
            </a:extLst>
          </p:cNvPr>
          <p:cNvSpPr txBox="1"/>
          <p:nvPr/>
        </p:nvSpPr>
        <p:spPr>
          <a:xfrm>
            <a:off x="5586165" y="4696400"/>
            <a:ext cx="2947737" cy="461665"/>
          </a:xfrm>
          <a:prstGeom prst="rect">
            <a:avLst/>
          </a:prstGeom>
          <a:noFill/>
        </p:spPr>
        <p:txBody>
          <a:bodyPr wrap="square" rtlCol="0">
            <a:spAutoFit/>
          </a:bodyPr>
          <a:lstStyle/>
          <a:p>
            <a:r>
              <a:rPr lang="en-US" sz="2400" dirty="0"/>
              <a:t>3X3 Filter</a:t>
            </a:r>
          </a:p>
        </p:txBody>
      </p:sp>
      <p:sp>
        <p:nvSpPr>
          <p:cNvPr id="11" name="TextBox 10">
            <a:extLst>
              <a:ext uri="{FF2B5EF4-FFF2-40B4-BE49-F238E27FC236}">
                <a16:creationId xmlns:a16="http://schemas.microsoft.com/office/drawing/2014/main" id="{528FD046-3616-48A1-B715-FF252A2123E8}"/>
              </a:ext>
            </a:extLst>
          </p:cNvPr>
          <p:cNvSpPr txBox="1"/>
          <p:nvPr/>
        </p:nvSpPr>
        <p:spPr>
          <a:xfrm>
            <a:off x="1185614" y="5801284"/>
            <a:ext cx="2947737" cy="461665"/>
          </a:xfrm>
          <a:prstGeom prst="rect">
            <a:avLst/>
          </a:prstGeom>
          <a:noFill/>
        </p:spPr>
        <p:txBody>
          <a:bodyPr wrap="square" rtlCol="0">
            <a:spAutoFit/>
          </a:bodyPr>
          <a:lstStyle/>
          <a:p>
            <a:r>
              <a:rPr lang="en-US" sz="2400" dirty="0"/>
              <a:t>6X6 Matrix</a:t>
            </a:r>
          </a:p>
        </p:txBody>
      </p:sp>
      <p:graphicFrame>
        <p:nvGraphicFramePr>
          <p:cNvPr id="12" name="Table 11">
            <a:extLst>
              <a:ext uri="{FF2B5EF4-FFF2-40B4-BE49-F238E27FC236}">
                <a16:creationId xmlns:a16="http://schemas.microsoft.com/office/drawing/2014/main" id="{22D2471F-E128-4625-B50E-FB5C0A636810}"/>
              </a:ext>
            </a:extLst>
          </p:cNvPr>
          <p:cNvGraphicFramePr>
            <a:graphicFrameLocks noGrp="1"/>
          </p:cNvGraphicFramePr>
          <p:nvPr>
            <p:extLst>
              <p:ext uri="{D42A27DB-BD31-4B8C-83A1-F6EECF244321}">
                <p14:modId xmlns:p14="http://schemas.microsoft.com/office/powerpoint/2010/main" val="1606221657"/>
              </p:ext>
            </p:extLst>
          </p:nvPr>
        </p:nvGraphicFramePr>
        <p:xfrm>
          <a:off x="8813800" y="3197357"/>
          <a:ext cx="2947738" cy="741680"/>
        </p:xfrm>
        <a:graphic>
          <a:graphicData uri="http://schemas.openxmlformats.org/drawingml/2006/table">
            <a:tbl>
              <a:tblPr bandRow="1">
                <a:tableStyleId>{5C22544A-7EE6-4342-B048-85BDC9FD1C3A}</a:tableStyleId>
              </a:tblPr>
              <a:tblGrid>
                <a:gridCol w="1473869">
                  <a:extLst>
                    <a:ext uri="{9D8B030D-6E8A-4147-A177-3AD203B41FA5}">
                      <a16:colId xmlns:a16="http://schemas.microsoft.com/office/drawing/2014/main" val="981557695"/>
                    </a:ext>
                  </a:extLst>
                </a:gridCol>
                <a:gridCol w="1473869">
                  <a:extLst>
                    <a:ext uri="{9D8B030D-6E8A-4147-A177-3AD203B41FA5}">
                      <a16:colId xmlns:a16="http://schemas.microsoft.com/office/drawing/2014/main" val="1858433356"/>
                    </a:ext>
                  </a:extLst>
                </a:gridCol>
              </a:tblGrid>
              <a:tr h="370840">
                <a:tc>
                  <a:txBody>
                    <a:bodyPr/>
                    <a:lstStyle/>
                    <a:p>
                      <a:r>
                        <a:rPr lang="en-US" dirty="0"/>
                        <a:t>-5</a:t>
                      </a:r>
                    </a:p>
                  </a:txBody>
                  <a:tcPr/>
                </a:tc>
                <a:tc>
                  <a:txBody>
                    <a:bodyPr/>
                    <a:lstStyle/>
                    <a:p>
                      <a:r>
                        <a:rPr lang="en-US" dirty="0"/>
                        <a:t>8</a:t>
                      </a:r>
                    </a:p>
                  </a:txBody>
                  <a:tcPr/>
                </a:tc>
                <a:extLst>
                  <a:ext uri="{0D108BD9-81ED-4DB2-BD59-A6C34878D82A}">
                    <a16:rowId xmlns:a16="http://schemas.microsoft.com/office/drawing/2014/main" val="2239038134"/>
                  </a:ext>
                </a:extLst>
              </a:tr>
              <a:tr h="370840">
                <a:tc>
                  <a:txBody>
                    <a:bodyPr/>
                    <a:lstStyle/>
                    <a:p>
                      <a:r>
                        <a:rPr lang="en-US" dirty="0"/>
                        <a:t>-3</a:t>
                      </a:r>
                    </a:p>
                  </a:txBody>
                  <a:tcPr/>
                </a:tc>
                <a:tc>
                  <a:txBody>
                    <a:bodyPr/>
                    <a:lstStyle/>
                    <a:p>
                      <a:r>
                        <a:rPr lang="en-US" dirty="0"/>
                        <a:t>-16</a:t>
                      </a:r>
                    </a:p>
                  </a:txBody>
                  <a:tcPr/>
                </a:tc>
                <a:extLst>
                  <a:ext uri="{0D108BD9-81ED-4DB2-BD59-A6C34878D82A}">
                    <a16:rowId xmlns:a16="http://schemas.microsoft.com/office/drawing/2014/main" val="1806139666"/>
                  </a:ext>
                </a:extLst>
              </a:tr>
            </a:tbl>
          </a:graphicData>
        </a:graphic>
      </p:graphicFrame>
      <p:sp>
        <p:nvSpPr>
          <p:cNvPr id="13" name="TextBox 12">
            <a:extLst>
              <a:ext uri="{FF2B5EF4-FFF2-40B4-BE49-F238E27FC236}">
                <a16:creationId xmlns:a16="http://schemas.microsoft.com/office/drawing/2014/main" id="{CB0A2B6D-7DA6-47BE-A06E-9AF54AF5AA94}"/>
              </a:ext>
            </a:extLst>
          </p:cNvPr>
          <p:cNvSpPr txBox="1"/>
          <p:nvPr/>
        </p:nvSpPr>
        <p:spPr>
          <a:xfrm>
            <a:off x="8813801" y="4387347"/>
            <a:ext cx="2947737" cy="461665"/>
          </a:xfrm>
          <a:prstGeom prst="rect">
            <a:avLst/>
          </a:prstGeom>
          <a:noFill/>
        </p:spPr>
        <p:txBody>
          <a:bodyPr wrap="square" rtlCol="0">
            <a:spAutoFit/>
          </a:bodyPr>
          <a:lstStyle/>
          <a:p>
            <a:r>
              <a:rPr lang="en-US" sz="2400" dirty="0"/>
              <a:t>2X2</a:t>
            </a:r>
          </a:p>
        </p:txBody>
      </p:sp>
      <p:cxnSp>
        <p:nvCxnSpPr>
          <p:cNvPr id="17" name="Straight Connector 16"/>
          <p:cNvCxnSpPr/>
          <p:nvPr/>
        </p:nvCxnSpPr>
        <p:spPr>
          <a:xfrm>
            <a:off x="837127" y="5679583"/>
            <a:ext cx="2060618"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62885" y="3644721"/>
            <a:ext cx="1983346"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35225" y="4617076"/>
            <a:ext cx="1983345" cy="38635"/>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1867437" y="4662155"/>
            <a:ext cx="1996228" cy="12877"/>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017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89A8E-1AD4-4D4A-99A5-33E1EC1E0CF1}" type="datetime1">
              <a:rPr lang="en-US" smtClean="0"/>
              <a:t>8/30/2023</a:t>
            </a:fld>
            <a:endParaRPr lang="en-US"/>
          </a:p>
        </p:txBody>
      </p:sp>
      <p:sp>
        <p:nvSpPr>
          <p:cNvPr id="3" name="Slide Number Placeholder 2"/>
          <p:cNvSpPr>
            <a:spLocks noGrp="1"/>
          </p:cNvSpPr>
          <p:nvPr>
            <p:ph type="sldNum" sz="quarter" idx="12"/>
          </p:nvPr>
        </p:nvSpPr>
        <p:spPr/>
        <p:txBody>
          <a:bodyPr/>
          <a:lstStyle/>
          <a:p>
            <a:fld id="{B642A835-42B0-4300-9971-90BF2248F97D}" type="slidenum">
              <a:rPr lang="en-US" smtClean="0"/>
              <a:pPr/>
              <a:t>52</a:t>
            </a:fld>
            <a:endParaRPr lang="en-US"/>
          </a:p>
        </p:txBody>
      </p:sp>
      <p:sp>
        <p:nvSpPr>
          <p:cNvPr id="4" name="TextBox 3"/>
          <p:cNvSpPr txBox="1"/>
          <p:nvPr/>
        </p:nvSpPr>
        <p:spPr>
          <a:xfrm>
            <a:off x="3408218" y="634344"/>
            <a:ext cx="5126182" cy="646331"/>
          </a:xfrm>
          <a:prstGeom prst="rect">
            <a:avLst/>
          </a:prstGeom>
          <a:noFill/>
        </p:spPr>
        <p:txBody>
          <a:bodyPr wrap="square" rtlCol="0">
            <a:spAutoFit/>
          </a:bodyPr>
          <a:lstStyle/>
          <a:p>
            <a:pPr algn="ctr"/>
            <a:r>
              <a:rPr lang="en-US" sz="3600" b="1" dirty="0">
                <a:latin typeface="+mj-lt"/>
              </a:rPr>
              <a:t>Formula</a:t>
            </a:r>
            <a:endParaRPr lang="en-IN" sz="3600" b="1" dirty="0">
              <a:latin typeface="+mj-lt"/>
            </a:endParaRPr>
          </a:p>
        </p:txBody>
      </p:sp>
      <p:sp>
        <p:nvSpPr>
          <p:cNvPr id="5" name="TextBox 4"/>
          <p:cNvSpPr txBox="1"/>
          <p:nvPr/>
        </p:nvSpPr>
        <p:spPr>
          <a:xfrm>
            <a:off x="1182255" y="1188401"/>
            <a:ext cx="9827490" cy="3477875"/>
          </a:xfrm>
          <a:prstGeom prst="rect">
            <a:avLst/>
          </a:prstGeom>
          <a:noFill/>
        </p:spPr>
        <p:txBody>
          <a:bodyPr wrap="square" rtlCol="0">
            <a:spAutoFit/>
          </a:bodyPr>
          <a:lstStyle/>
          <a:p>
            <a:r>
              <a:rPr lang="en-US" sz="2000" b="1" dirty="0">
                <a:solidFill>
                  <a:srgbClr val="FF0000"/>
                </a:solidFill>
              </a:rPr>
              <a:t>To find the o/p matrix size:</a:t>
            </a:r>
          </a:p>
          <a:p>
            <a:endParaRPr lang="en-US" sz="2000" b="1" dirty="0">
              <a:solidFill>
                <a:srgbClr val="0070C0"/>
              </a:solidFill>
            </a:endParaRPr>
          </a:p>
          <a:p>
            <a:r>
              <a:rPr lang="en-US" sz="2000" b="1" dirty="0">
                <a:solidFill>
                  <a:srgbClr val="0070C0"/>
                </a:solidFill>
              </a:rPr>
              <a:t>With stride and padding:</a:t>
            </a:r>
          </a:p>
          <a:p>
            <a:endParaRPr lang="en-US" sz="2000" b="1" dirty="0">
              <a:solidFill>
                <a:srgbClr val="0070C0"/>
              </a:solidFill>
            </a:endParaRPr>
          </a:p>
          <a:p>
            <a:endParaRPr lang="en-US" sz="2000" b="1" dirty="0">
              <a:solidFill>
                <a:srgbClr val="0070C0"/>
              </a:solidFill>
            </a:endParaRPr>
          </a:p>
          <a:p>
            <a:endParaRPr lang="en-US" sz="2000" b="1" dirty="0">
              <a:solidFill>
                <a:srgbClr val="0070C0"/>
              </a:solidFill>
            </a:endParaRPr>
          </a:p>
          <a:p>
            <a:endParaRPr lang="en-US" sz="2000" b="1" dirty="0">
              <a:solidFill>
                <a:srgbClr val="0070C0"/>
              </a:solidFill>
            </a:endParaRPr>
          </a:p>
          <a:p>
            <a:r>
              <a:rPr lang="en-US" sz="2000" b="1" dirty="0">
                <a:solidFill>
                  <a:srgbClr val="0070C0"/>
                </a:solidFill>
              </a:rPr>
              <a:t>With Stride and Without padding</a:t>
            </a:r>
          </a:p>
          <a:p>
            <a:endParaRPr lang="en-US" sz="2000" b="1" dirty="0">
              <a:solidFill>
                <a:srgbClr val="0070C0"/>
              </a:solidFill>
            </a:endParaRPr>
          </a:p>
          <a:p>
            <a:endParaRPr lang="en-US" sz="2000" b="1" dirty="0">
              <a:solidFill>
                <a:srgbClr val="0070C0"/>
              </a:solidFill>
            </a:endParaRPr>
          </a:p>
          <a:p>
            <a:endParaRPr lang="en-IN" sz="2000" b="1" dirty="0">
              <a:solidFill>
                <a:srgbClr val="0070C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3E1DAC-168C-420E-98BD-E7CF866D2890}"/>
                  </a:ext>
                </a:extLst>
              </p:cNvPr>
              <p:cNvSpPr txBox="1"/>
              <p:nvPr/>
            </p:nvSpPr>
            <p:spPr>
              <a:xfrm>
                <a:off x="1417722" y="2388729"/>
                <a:ext cx="5324824" cy="627929"/>
              </a:xfrm>
              <a:prstGeom prst="rect">
                <a:avLst/>
              </a:prstGeom>
              <a:noFill/>
            </p:spPr>
            <p:txBody>
              <a:bodyPr wrap="square" rtlCol="0">
                <a:spAutoFit/>
              </a:bodyPr>
              <a:lstStyle/>
              <a:p>
                <a:r>
                  <a:rPr lang="en-US" sz="2400" dirty="0"/>
                  <a:t>Floor(</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+2</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𝑓</m:t>
                        </m:r>
                      </m:num>
                      <m:den>
                        <m:r>
                          <a:rPr lang="en-US" sz="2400" b="0" i="1" smtClean="0">
                            <a:latin typeface="Cambria Math" panose="02040503050406030204" pitchFamily="18" charset="0"/>
                          </a:rPr>
                          <m:t>𝑠</m:t>
                        </m:r>
                      </m:den>
                    </m:f>
                    <m:r>
                      <a:rPr lang="en-US" sz="2400" b="0" i="1" smtClean="0">
                        <a:latin typeface="Cambria Math" panose="02040503050406030204" pitchFamily="18" charset="0"/>
                      </a:rPr>
                      <m:t>+1) </m:t>
                    </m:r>
                    <m:r>
                      <a:rPr lang="en-US" sz="2400" b="0" i="1" smtClean="0">
                        <a:latin typeface="Cambria Math" panose="02040503050406030204" pitchFamily="18" charset="0"/>
                      </a:rPr>
                      <m:t>𝑋</m:t>
                    </m:r>
                    <m:r>
                      <a:rPr lang="en-US" sz="2400" b="0" i="1" smtClean="0">
                        <a:latin typeface="Cambria Math" panose="02040503050406030204" pitchFamily="18" charset="0"/>
                      </a:rPr>
                      <m:t> </m:t>
                    </m:r>
                    <m:r>
                      <m:rPr>
                        <m:nor/>
                      </m:rPr>
                      <a:rPr lang="en-US" sz="2400" dirty="0"/>
                      <m:t>Floor</m:t>
                    </m:r>
                    <m:r>
                      <m:rPr>
                        <m:nor/>
                      </m:rPr>
                      <a:rPr lang="en-US" sz="2400" dirty="0"/>
                      <m:t>(</m:t>
                    </m:r>
                    <m:f>
                      <m:fPr>
                        <m:ctrlPr>
                          <a:rPr lang="en-US" sz="2400" i="1">
                            <a:latin typeface="Cambria Math" panose="02040503050406030204" pitchFamily="18" charset="0"/>
                          </a:rPr>
                        </m:ctrlPr>
                      </m:fPr>
                      <m:num>
                        <m:r>
                          <a:rPr lang="en-US" sz="2400" i="1">
                            <a:latin typeface="Cambria Math" panose="02040503050406030204" pitchFamily="18" charset="0"/>
                          </a:rPr>
                          <m:t>𝑛</m:t>
                        </m:r>
                        <m:r>
                          <a:rPr lang="en-US" sz="2400" i="1">
                            <a:latin typeface="Cambria Math" panose="02040503050406030204" pitchFamily="18" charset="0"/>
                          </a:rPr>
                          <m:t>+2</m:t>
                        </m:r>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𝑓</m:t>
                        </m:r>
                      </m:num>
                      <m:den>
                        <m:r>
                          <a:rPr lang="en-US" sz="2400" i="1">
                            <a:latin typeface="Cambria Math" panose="02040503050406030204" pitchFamily="18" charset="0"/>
                          </a:rPr>
                          <m:t>𝑠</m:t>
                        </m:r>
                      </m:den>
                    </m:f>
                    <m:r>
                      <a:rPr lang="en-US" sz="2400" i="1">
                        <a:latin typeface="Cambria Math" panose="02040503050406030204" pitchFamily="18" charset="0"/>
                      </a:rPr>
                      <m:t>+1)</m:t>
                    </m:r>
                  </m:oMath>
                </a14:m>
                <a:endParaRPr lang="en-US" sz="2400" dirty="0"/>
              </a:p>
            </p:txBody>
          </p:sp>
        </mc:Choice>
        <mc:Fallback xmlns="">
          <p:sp>
            <p:nvSpPr>
              <p:cNvPr id="6" name="TextBox 5">
                <a:extLst>
                  <a:ext uri="{FF2B5EF4-FFF2-40B4-BE49-F238E27FC236}">
                    <a16:creationId xmlns:a16="http://schemas.microsoft.com/office/drawing/2014/main" id="{5C3E1DAC-168C-420E-98BD-E7CF866D2890}"/>
                  </a:ext>
                </a:extLst>
              </p:cNvPr>
              <p:cNvSpPr txBox="1">
                <a:spLocks noRot="1" noChangeAspect="1" noMove="1" noResize="1" noEditPoints="1" noAdjustHandles="1" noChangeArrowheads="1" noChangeShapeType="1" noTextEdit="1"/>
              </p:cNvSpPr>
              <p:nvPr/>
            </p:nvSpPr>
            <p:spPr>
              <a:xfrm>
                <a:off x="1417722" y="2388729"/>
                <a:ext cx="5324824" cy="627929"/>
              </a:xfrm>
              <a:prstGeom prst="rect">
                <a:avLst/>
              </a:prstGeom>
              <a:blipFill>
                <a:blip r:embed="rId2"/>
                <a:stretch>
                  <a:fillRect l="-1833" b="-970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3E1DAC-168C-420E-98BD-E7CF866D2890}"/>
                  </a:ext>
                </a:extLst>
              </p:cNvPr>
              <p:cNvSpPr txBox="1"/>
              <p:nvPr/>
            </p:nvSpPr>
            <p:spPr>
              <a:xfrm>
                <a:off x="1496230" y="3995399"/>
                <a:ext cx="4678279" cy="627929"/>
              </a:xfrm>
              <a:prstGeom prst="rect">
                <a:avLst/>
              </a:prstGeom>
              <a:noFill/>
            </p:spPr>
            <p:txBody>
              <a:bodyPr wrap="square" rtlCol="0">
                <a:spAutoFit/>
              </a:bodyPr>
              <a:lstStyle/>
              <a:p>
                <a:r>
                  <a:rPr lang="en-US" sz="2400" dirty="0"/>
                  <a:t>Floor(</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𝑓</m:t>
                        </m:r>
                      </m:num>
                      <m:den>
                        <m:r>
                          <a:rPr lang="en-US" sz="2400" b="0" i="1" smtClean="0">
                            <a:latin typeface="Cambria Math" panose="02040503050406030204" pitchFamily="18" charset="0"/>
                          </a:rPr>
                          <m:t>𝑠</m:t>
                        </m:r>
                      </m:den>
                    </m:f>
                    <m:r>
                      <a:rPr lang="en-US" sz="2400" b="0" i="1" smtClean="0">
                        <a:latin typeface="Cambria Math" panose="02040503050406030204" pitchFamily="18" charset="0"/>
                      </a:rPr>
                      <m:t>+1) </m:t>
                    </m:r>
                    <m:r>
                      <a:rPr lang="en-US" sz="2400" b="0" i="1" smtClean="0">
                        <a:latin typeface="Cambria Math" panose="02040503050406030204" pitchFamily="18" charset="0"/>
                      </a:rPr>
                      <m:t>𝑋</m:t>
                    </m:r>
                    <m:r>
                      <m:rPr>
                        <m:nor/>
                      </m:rPr>
                      <a:rPr lang="en-US" sz="2400" b="0" i="0" smtClean="0">
                        <a:latin typeface="Cambria Math" panose="02040503050406030204" pitchFamily="18" charset="0"/>
                      </a:rPr>
                      <m:t> </m:t>
                    </m:r>
                    <m:r>
                      <m:rPr>
                        <m:nor/>
                      </m:rPr>
                      <a:rPr lang="en-US" sz="2400" dirty="0"/>
                      <m:t>Floor</m:t>
                    </m:r>
                    <m:r>
                      <m:rPr>
                        <m:nor/>
                      </m:rPr>
                      <a:rPr lang="en-US" sz="2400" dirty="0"/>
                      <m:t>(</m:t>
                    </m:r>
                    <m:f>
                      <m:fPr>
                        <m:ctrlPr>
                          <a:rPr lang="en-US" sz="2400" i="1">
                            <a:latin typeface="Cambria Math" panose="02040503050406030204" pitchFamily="18" charset="0"/>
                          </a:rPr>
                        </m:ctrlPr>
                      </m:fPr>
                      <m:num>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𝑓</m:t>
                        </m:r>
                      </m:num>
                      <m:den>
                        <m:r>
                          <a:rPr lang="en-US" sz="2400" i="1">
                            <a:latin typeface="Cambria Math" panose="02040503050406030204" pitchFamily="18" charset="0"/>
                          </a:rPr>
                          <m:t>𝑠</m:t>
                        </m:r>
                      </m:den>
                    </m:f>
                    <m:r>
                      <a:rPr lang="en-US" sz="2400" i="1">
                        <a:latin typeface="Cambria Math" panose="02040503050406030204" pitchFamily="18" charset="0"/>
                      </a:rPr>
                      <m:t>+1)</m:t>
                    </m:r>
                  </m:oMath>
                </a14:m>
                <a:endParaRPr lang="en-US" sz="2400" dirty="0"/>
              </a:p>
            </p:txBody>
          </p:sp>
        </mc:Choice>
        <mc:Fallback xmlns="">
          <p:sp>
            <p:nvSpPr>
              <p:cNvPr id="7" name="TextBox 6">
                <a:extLst>
                  <a:ext uri="{FF2B5EF4-FFF2-40B4-BE49-F238E27FC236}">
                    <a16:creationId xmlns:a16="http://schemas.microsoft.com/office/drawing/2014/main" id="{5C3E1DAC-168C-420E-98BD-E7CF866D2890}"/>
                  </a:ext>
                </a:extLst>
              </p:cNvPr>
              <p:cNvSpPr txBox="1">
                <a:spLocks noRot="1" noChangeAspect="1" noMove="1" noResize="1" noEditPoints="1" noAdjustHandles="1" noChangeArrowheads="1" noChangeShapeType="1" noTextEdit="1"/>
              </p:cNvSpPr>
              <p:nvPr/>
            </p:nvSpPr>
            <p:spPr>
              <a:xfrm>
                <a:off x="1496230" y="3995399"/>
                <a:ext cx="4678279" cy="627929"/>
              </a:xfrm>
              <a:prstGeom prst="rect">
                <a:avLst/>
              </a:prstGeom>
              <a:blipFill>
                <a:blip r:embed="rId3"/>
                <a:stretch>
                  <a:fillRect l="-1953" b="-9709"/>
                </a:stretch>
              </a:blipFill>
            </p:spPr>
            <p:txBody>
              <a:bodyPr/>
              <a:lstStyle/>
              <a:p>
                <a:r>
                  <a:rPr lang="en-IN">
                    <a:noFill/>
                  </a:rPr>
                  <a:t> </a:t>
                </a:r>
              </a:p>
            </p:txBody>
          </p:sp>
        </mc:Fallback>
      </mc:AlternateContent>
    </p:spTree>
    <p:extLst>
      <p:ext uri="{BB962C8B-B14F-4D97-AF65-F5344CB8AC3E}">
        <p14:creationId xmlns:p14="http://schemas.microsoft.com/office/powerpoint/2010/main" val="65298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2A6D56DD-CF8B-45E6-8B01-DADC33283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42" y="1515785"/>
            <a:ext cx="11533716" cy="3826429"/>
          </a:xfrm>
          <a:prstGeom prst="rect">
            <a:avLst/>
          </a:prstGeom>
        </p:spPr>
      </p:pic>
      <p:sp>
        <p:nvSpPr>
          <p:cNvPr id="2" name="TextBox 1">
            <a:extLst>
              <a:ext uri="{FF2B5EF4-FFF2-40B4-BE49-F238E27FC236}">
                <a16:creationId xmlns:a16="http://schemas.microsoft.com/office/drawing/2014/main" id="{DB1247AC-4C6E-4E6F-A8FB-15F1F3012E38}"/>
              </a:ext>
            </a:extLst>
          </p:cNvPr>
          <p:cNvSpPr txBox="1"/>
          <p:nvPr/>
        </p:nvSpPr>
        <p:spPr>
          <a:xfrm>
            <a:off x="3762375" y="390525"/>
            <a:ext cx="4257675" cy="707886"/>
          </a:xfrm>
          <a:prstGeom prst="rect">
            <a:avLst/>
          </a:prstGeom>
          <a:noFill/>
        </p:spPr>
        <p:txBody>
          <a:bodyPr wrap="square" rtlCol="0">
            <a:spAutoFit/>
          </a:bodyPr>
          <a:lstStyle/>
          <a:p>
            <a:pPr algn="ctr"/>
            <a:r>
              <a:rPr lang="en-US" sz="4000" dirty="0">
                <a:solidFill>
                  <a:srgbClr val="C00000"/>
                </a:solidFill>
                <a:latin typeface="Times New Roman" panose="02020603050405020304" pitchFamily="18" charset="0"/>
                <a:cs typeface="Times New Roman" panose="02020603050405020304" pitchFamily="18" charset="0"/>
              </a:rPr>
              <a:t>Channels </a:t>
            </a:r>
          </a:p>
        </p:txBody>
      </p:sp>
      <p:sp>
        <p:nvSpPr>
          <p:cNvPr id="4" name="TextBox 3">
            <a:extLst>
              <a:ext uri="{FF2B5EF4-FFF2-40B4-BE49-F238E27FC236}">
                <a16:creationId xmlns:a16="http://schemas.microsoft.com/office/drawing/2014/main" id="{7A524C20-FC93-4299-855F-0DB0D1A3F561}"/>
              </a:ext>
            </a:extLst>
          </p:cNvPr>
          <p:cNvSpPr txBox="1"/>
          <p:nvPr/>
        </p:nvSpPr>
        <p:spPr>
          <a:xfrm>
            <a:off x="1071314" y="5482589"/>
            <a:ext cx="2947737" cy="461665"/>
          </a:xfrm>
          <a:prstGeom prst="rect">
            <a:avLst/>
          </a:prstGeom>
          <a:noFill/>
        </p:spPr>
        <p:txBody>
          <a:bodyPr wrap="square" rtlCol="0">
            <a:spAutoFit/>
          </a:bodyPr>
          <a:lstStyle/>
          <a:p>
            <a:r>
              <a:rPr lang="en-US" sz="2400" dirty="0"/>
              <a:t>6X6 Matrix</a:t>
            </a:r>
          </a:p>
        </p:txBody>
      </p:sp>
      <p:sp>
        <p:nvSpPr>
          <p:cNvPr id="5" name="TextBox 4">
            <a:extLst>
              <a:ext uri="{FF2B5EF4-FFF2-40B4-BE49-F238E27FC236}">
                <a16:creationId xmlns:a16="http://schemas.microsoft.com/office/drawing/2014/main" id="{4FCA55B4-2ACD-4B6D-8064-DA448D146896}"/>
              </a:ext>
            </a:extLst>
          </p:cNvPr>
          <p:cNvSpPr txBox="1"/>
          <p:nvPr/>
        </p:nvSpPr>
        <p:spPr>
          <a:xfrm>
            <a:off x="5586165" y="4696400"/>
            <a:ext cx="2947737" cy="461665"/>
          </a:xfrm>
          <a:prstGeom prst="rect">
            <a:avLst/>
          </a:prstGeom>
          <a:noFill/>
        </p:spPr>
        <p:txBody>
          <a:bodyPr wrap="square" rtlCol="0">
            <a:spAutoFit/>
          </a:bodyPr>
          <a:lstStyle/>
          <a:p>
            <a:r>
              <a:rPr lang="en-US" sz="2400" dirty="0"/>
              <a:t>3X3 Filter</a:t>
            </a:r>
          </a:p>
        </p:txBody>
      </p:sp>
      <p:sp>
        <p:nvSpPr>
          <p:cNvPr id="6" name="TextBox 5">
            <a:extLst>
              <a:ext uri="{FF2B5EF4-FFF2-40B4-BE49-F238E27FC236}">
                <a16:creationId xmlns:a16="http://schemas.microsoft.com/office/drawing/2014/main" id="{F1B74178-D37F-4595-84A8-1836EF24B382}"/>
              </a:ext>
            </a:extLst>
          </p:cNvPr>
          <p:cNvSpPr txBox="1"/>
          <p:nvPr/>
        </p:nvSpPr>
        <p:spPr>
          <a:xfrm>
            <a:off x="5662365" y="5482589"/>
            <a:ext cx="2947737" cy="461665"/>
          </a:xfrm>
          <a:prstGeom prst="rect">
            <a:avLst/>
          </a:prstGeom>
          <a:noFill/>
        </p:spPr>
        <p:txBody>
          <a:bodyPr wrap="square" rtlCol="0">
            <a:spAutoFit/>
          </a:bodyPr>
          <a:lstStyle/>
          <a:p>
            <a:r>
              <a:rPr lang="en-US" sz="2400" dirty="0"/>
              <a:t>Padding =0 Stride=1</a:t>
            </a:r>
          </a:p>
        </p:txBody>
      </p:sp>
      <p:sp>
        <p:nvSpPr>
          <p:cNvPr id="7" name="Date Placeholder 6"/>
          <p:cNvSpPr>
            <a:spLocks noGrp="1"/>
          </p:cNvSpPr>
          <p:nvPr>
            <p:ph type="dt" sz="half" idx="10"/>
          </p:nvPr>
        </p:nvSpPr>
        <p:spPr/>
        <p:txBody>
          <a:bodyPr/>
          <a:lstStyle/>
          <a:p>
            <a:fld id="{E01A749F-9153-4E25-A40A-4EDB0BC0635C}" type="datetime1">
              <a:rPr lang="en-US" smtClean="0"/>
              <a:t>8/30/2023</a:t>
            </a:fld>
            <a:endParaRPr lang="en-US"/>
          </a:p>
        </p:txBody>
      </p:sp>
      <p:sp>
        <p:nvSpPr>
          <p:cNvPr id="8" name="Slide Number Placeholder 7"/>
          <p:cNvSpPr>
            <a:spLocks noGrp="1"/>
          </p:cNvSpPr>
          <p:nvPr>
            <p:ph type="sldNum" sz="quarter" idx="12"/>
          </p:nvPr>
        </p:nvSpPr>
        <p:spPr/>
        <p:txBody>
          <a:bodyPr/>
          <a:lstStyle/>
          <a:p>
            <a:fld id="{B642A835-42B0-4300-9971-90BF2248F97D}" type="slidenum">
              <a:rPr lang="en-US" smtClean="0"/>
              <a:pPr/>
              <a:t>53</a:t>
            </a:fld>
            <a:endParaRPr lang="en-US"/>
          </a:p>
        </p:txBody>
      </p:sp>
    </p:spTree>
    <p:extLst>
      <p:ext uri="{BB962C8B-B14F-4D97-AF65-F5344CB8AC3E}">
        <p14:creationId xmlns:p14="http://schemas.microsoft.com/office/powerpoint/2010/main" val="4083739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E77ECC-E300-4BBC-ADA5-41738C0716D5}"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54</a:t>
            </a:fld>
            <a:endParaRPr lang="en-US"/>
          </a:p>
        </p:txBody>
      </p:sp>
      <p:pic>
        <p:nvPicPr>
          <p:cNvPr id="1026" name="Picture 2"/>
          <p:cNvPicPr>
            <a:picLocks noChangeAspect="1" noChangeArrowheads="1"/>
          </p:cNvPicPr>
          <p:nvPr/>
        </p:nvPicPr>
        <p:blipFill>
          <a:blip r:embed="rId2"/>
          <a:srcRect/>
          <a:stretch>
            <a:fillRect/>
          </a:stretch>
        </p:blipFill>
        <p:spPr bwMode="auto">
          <a:xfrm>
            <a:off x="1576388" y="1423988"/>
            <a:ext cx="9039225" cy="4010025"/>
          </a:xfrm>
          <a:prstGeom prst="rect">
            <a:avLst/>
          </a:prstGeom>
          <a:noFill/>
          <a:ln w="9525">
            <a:noFill/>
            <a:miter lim="800000"/>
            <a:headEnd/>
            <a:tailEnd/>
          </a:ln>
          <a:effectLst/>
        </p:spPr>
      </p:pic>
      <p:sp>
        <p:nvSpPr>
          <p:cNvPr id="6" name="TextBox 5"/>
          <p:cNvSpPr txBox="1"/>
          <p:nvPr/>
        </p:nvSpPr>
        <p:spPr>
          <a:xfrm>
            <a:off x="2908300" y="660400"/>
            <a:ext cx="5181600" cy="584775"/>
          </a:xfrm>
          <a:prstGeom prst="rect">
            <a:avLst/>
          </a:prstGeom>
          <a:noFill/>
        </p:spPr>
        <p:txBody>
          <a:bodyPr wrap="square" rtlCol="0">
            <a:spAutoFit/>
          </a:bodyPr>
          <a:lstStyle/>
          <a:p>
            <a:pPr algn="ctr"/>
            <a:r>
              <a:rPr lang="en-US" sz="3200" b="1" dirty="0"/>
              <a:t>LET WE SPEAK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387F81-4408-4B6B-9849-1FEEB08FCE75}"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55</a:t>
            </a:fld>
            <a:endParaRPr lang="en-US"/>
          </a:p>
        </p:txBody>
      </p:sp>
      <p:pic>
        <p:nvPicPr>
          <p:cNvPr id="2050" name="Picture 2"/>
          <p:cNvPicPr>
            <a:picLocks noChangeAspect="1" noChangeArrowheads="1"/>
          </p:cNvPicPr>
          <p:nvPr/>
        </p:nvPicPr>
        <p:blipFill>
          <a:blip r:embed="rId2"/>
          <a:srcRect/>
          <a:stretch>
            <a:fillRect/>
          </a:stretch>
        </p:blipFill>
        <p:spPr bwMode="auto">
          <a:xfrm>
            <a:off x="1762125" y="1357313"/>
            <a:ext cx="8667750" cy="414337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E17359-0221-4B4F-AD74-456409F45543}"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56</a:t>
            </a:fld>
            <a:endParaRPr lang="en-US"/>
          </a:p>
        </p:txBody>
      </p:sp>
      <p:pic>
        <p:nvPicPr>
          <p:cNvPr id="3074" name="Picture 2"/>
          <p:cNvPicPr>
            <a:picLocks noChangeAspect="1" noChangeArrowheads="1"/>
          </p:cNvPicPr>
          <p:nvPr/>
        </p:nvPicPr>
        <p:blipFill>
          <a:blip r:embed="rId2"/>
          <a:srcRect/>
          <a:stretch>
            <a:fillRect/>
          </a:stretch>
        </p:blipFill>
        <p:spPr bwMode="auto">
          <a:xfrm>
            <a:off x="1681163" y="1016000"/>
            <a:ext cx="8829675" cy="44513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DBCD20D8-4370-43CA-970F-DC91EF8FDC30}" type="datetime1">
              <a:rPr lang="en-US" smtClean="0"/>
              <a:t>8/30/2023</a:t>
            </a:fld>
            <a:endParaRPr lang="en-US"/>
          </a:p>
        </p:txBody>
      </p:sp>
      <p:sp>
        <p:nvSpPr>
          <p:cNvPr id="4" name="Slide Number Placeholder 3"/>
          <p:cNvSpPr>
            <a:spLocks noGrp="1"/>
          </p:cNvSpPr>
          <p:nvPr>
            <p:ph type="sldNum" sz="quarter" idx="12"/>
          </p:nvPr>
        </p:nvSpPr>
        <p:spPr/>
        <p:txBody>
          <a:bodyPr/>
          <a:lstStyle/>
          <a:p>
            <a:fld id="{B642A835-42B0-4300-9971-90BF2248F97D}" type="slidenum">
              <a:rPr lang="en-US" smtClean="0"/>
              <a:pPr/>
              <a:t>57</a:t>
            </a:fld>
            <a:endParaRPr lang="en-US"/>
          </a:p>
        </p:txBody>
      </p:sp>
      <p:pic>
        <p:nvPicPr>
          <p:cNvPr id="4098" name="Picture 2"/>
          <p:cNvPicPr>
            <a:picLocks noChangeAspect="1" noChangeArrowheads="1"/>
          </p:cNvPicPr>
          <p:nvPr/>
        </p:nvPicPr>
        <p:blipFill>
          <a:blip r:embed="rId2"/>
          <a:srcRect/>
          <a:stretch>
            <a:fillRect/>
          </a:stretch>
        </p:blipFill>
        <p:spPr bwMode="auto">
          <a:xfrm>
            <a:off x="1447800" y="762001"/>
            <a:ext cx="9296400" cy="4891088"/>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a:extLst>
              <a:ext uri="{FF2B5EF4-FFF2-40B4-BE49-F238E27FC236}">
                <a16:creationId xmlns:a16="http://schemas.microsoft.com/office/drawing/2014/main" id="{B3545F7C-8C6F-49BC-AA37-17502C7FE868}"/>
              </a:ext>
            </a:extLst>
          </p:cNvPr>
          <p:cNvSpPr>
            <a:spLocks noGrp="1" noChangeArrowheads="1"/>
          </p:cNvSpPr>
          <p:nvPr>
            <p:ph type="title"/>
          </p:nvPr>
        </p:nvSpPr>
        <p:spPr>
          <a:xfrm>
            <a:off x="1981200" y="381000"/>
            <a:ext cx="8077200" cy="609600"/>
          </a:xfrm>
        </p:spPr>
        <p:txBody>
          <a:bodyPr>
            <a:normAutofit fontScale="90000"/>
          </a:bodyPr>
          <a:lstStyle/>
          <a:p>
            <a:pPr eaLnBrk="1" hangingPunct="1"/>
            <a:br>
              <a:rPr kumimoji="0" lang="en-GB" altLang="ko-KR" dirty="0"/>
            </a:br>
            <a:r>
              <a:rPr lang="en-GB" altLang="ko-KR" b="1" dirty="0">
                <a:solidFill>
                  <a:schemeClr val="accent1">
                    <a:lumMod val="75000"/>
                  </a:schemeClr>
                </a:solidFill>
              </a:rPr>
              <a:t>ANN-</a:t>
            </a:r>
            <a:r>
              <a:rPr kumimoji="0" lang="en-GB" altLang="ko-KR" b="1" dirty="0">
                <a:solidFill>
                  <a:schemeClr val="accent1">
                    <a:lumMod val="75000"/>
                  </a:schemeClr>
                </a:solidFill>
              </a:rPr>
              <a:t>Even a simple 16x16 image</a:t>
            </a:r>
            <a:br>
              <a:rPr kumimoji="0" lang="en-GB" altLang="ko-KR" b="1" dirty="0">
                <a:solidFill>
                  <a:schemeClr val="accent1">
                    <a:lumMod val="75000"/>
                  </a:schemeClr>
                </a:solidFill>
              </a:rPr>
            </a:br>
            <a:endParaRPr kumimoji="0" lang="en-GB" altLang="ko-KR" b="1" dirty="0">
              <a:solidFill>
                <a:schemeClr val="accent1">
                  <a:lumMod val="75000"/>
                </a:schemeClr>
              </a:solidFill>
            </a:endParaRPr>
          </a:p>
        </p:txBody>
      </p:sp>
      <p:sp>
        <p:nvSpPr>
          <p:cNvPr id="16387" name="Rectangle 2">
            <a:extLst>
              <a:ext uri="{FF2B5EF4-FFF2-40B4-BE49-F238E27FC236}">
                <a16:creationId xmlns:a16="http://schemas.microsoft.com/office/drawing/2014/main" id="{DC5F04CE-BEF6-4AB4-8ECD-7C93B359F7CD}"/>
              </a:ext>
            </a:extLst>
          </p:cNvPr>
          <p:cNvSpPr>
            <a:spLocks noGrp="1" noChangeArrowheads="1"/>
          </p:cNvSpPr>
          <p:nvPr>
            <p:ph idx="1"/>
          </p:nvPr>
        </p:nvSpPr>
        <p:spPr>
          <a:xfrm>
            <a:off x="908776" y="1169059"/>
            <a:ext cx="10222047" cy="1481058"/>
          </a:xfrm>
        </p:spPr>
        <p:txBody>
          <a:bodyPr>
            <a:normAutofit/>
          </a:bodyPr>
          <a:lstStyle/>
          <a:p>
            <a:pPr lvl="1">
              <a:buNone/>
            </a:pPr>
            <a:r>
              <a:rPr lang="en-US" altLang="ko-KR" sz="2600" b="1" dirty="0"/>
              <a:t>Input to hidden layer: </a:t>
            </a:r>
            <a:r>
              <a:rPr lang="en-US" altLang="ko-KR" sz="2600" b="1" dirty="0">
                <a:solidFill>
                  <a:srgbClr val="FF0000"/>
                </a:solidFill>
              </a:rPr>
              <a:t>(16x16)x100 + 100 = 25700</a:t>
            </a:r>
          </a:p>
        </p:txBody>
      </p:sp>
      <p:sp>
        <p:nvSpPr>
          <p:cNvPr id="6" name="Date Placeholder 5"/>
          <p:cNvSpPr>
            <a:spLocks noGrp="1"/>
          </p:cNvSpPr>
          <p:nvPr>
            <p:ph type="dt" sz="half" idx="10"/>
          </p:nvPr>
        </p:nvSpPr>
        <p:spPr/>
        <p:txBody>
          <a:bodyPr/>
          <a:lstStyle/>
          <a:p>
            <a:fld id="{224E64FD-35BE-4A5C-83A2-1E08643CB4F5}" type="datetime1">
              <a:rPr lang="en-US" smtClean="0"/>
              <a:t>8/30/2023</a:t>
            </a:fld>
            <a:endParaRPr lang="en-US"/>
          </a:p>
        </p:txBody>
      </p:sp>
      <p:sp>
        <p:nvSpPr>
          <p:cNvPr id="16386" name="Slide Number Placeholder 3">
            <a:extLst>
              <a:ext uri="{FF2B5EF4-FFF2-40B4-BE49-F238E27FC236}">
                <a16:creationId xmlns:a16="http://schemas.microsoft.com/office/drawing/2014/main" id="{F2003D14-358C-4FF6-864F-56F2706DD718}"/>
              </a:ext>
            </a:extLst>
          </p:cNvPr>
          <p:cNvSpPr>
            <a:spLocks noGrp="1"/>
          </p:cNvSpPr>
          <p:nvPr>
            <p:ph type="sldNum" sz="quarter" idx="12"/>
          </p:nvPr>
        </p:nvSpPr>
        <p:spPr>
          <a:noFill/>
        </p:spPr>
        <p:txBody>
          <a:bodyPr/>
          <a:lstStyle>
            <a:lvl1pPr latinLnBrk="1">
              <a:defRPr kumimoji="1" b="1">
                <a:solidFill>
                  <a:schemeClr val="tx1"/>
                </a:solidFill>
                <a:latin typeface="굴림" panose="020B0600000101010101" pitchFamily="34" charset="-127"/>
                <a:ea typeface="굴림" panose="020B0600000101010101" pitchFamily="34" charset="-127"/>
              </a:defRPr>
            </a:lvl1pPr>
            <a:lvl2pPr marL="742950" indent="-285750" latinLnBrk="1">
              <a:defRPr kumimoji="1" b="1">
                <a:solidFill>
                  <a:schemeClr val="tx1"/>
                </a:solidFill>
                <a:latin typeface="굴림" panose="020B0600000101010101" pitchFamily="34" charset="-127"/>
                <a:ea typeface="굴림" panose="020B0600000101010101" pitchFamily="34" charset="-127"/>
              </a:defRPr>
            </a:lvl2pPr>
            <a:lvl3pPr marL="1143000" indent="-228600" latinLnBrk="1">
              <a:defRPr kumimoji="1" b="1">
                <a:solidFill>
                  <a:schemeClr val="tx1"/>
                </a:solidFill>
                <a:latin typeface="굴림" panose="020B0600000101010101" pitchFamily="34" charset="-127"/>
                <a:ea typeface="굴림" panose="020B0600000101010101" pitchFamily="34" charset="-127"/>
              </a:defRPr>
            </a:lvl3pPr>
            <a:lvl4pPr marL="1600200" indent="-228600" latinLnBrk="1">
              <a:defRPr kumimoji="1" b="1">
                <a:solidFill>
                  <a:schemeClr val="tx1"/>
                </a:solidFill>
                <a:latin typeface="굴림" panose="020B0600000101010101" pitchFamily="34" charset="-127"/>
                <a:ea typeface="굴림" panose="020B0600000101010101" pitchFamily="34" charset="-127"/>
              </a:defRPr>
            </a:lvl4pPr>
            <a:lvl5pPr marL="2057400" indent="-228600" latinLnBrk="1">
              <a:defRPr kumimoji="1" b="1">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0"/>
              </a:spcBef>
              <a:spcAft>
                <a:spcPct val="0"/>
              </a:spcAft>
              <a:defRPr kumimoji="1" b="1">
                <a:solidFill>
                  <a:schemeClr val="tx1"/>
                </a:solidFill>
                <a:latin typeface="굴림" panose="020B0600000101010101" pitchFamily="34" charset="-127"/>
                <a:ea typeface="굴림" panose="020B0600000101010101" pitchFamily="34" charset="-127"/>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fld id="{B7C0D044-A26D-487C-B295-4DE49C40EE45}" type="slidenum">
              <a:rPr kumimoji="1" lang="en-US" altLang="en-US" sz="1200" b="0" i="0" u="none" strike="noStrike" kern="1200" cap="none" spc="0" normalizeH="0" baseline="0" noProof="0">
                <a:ln>
                  <a:noFill/>
                </a:ln>
                <a:solidFill>
                  <a:srgbClr val="954F72"/>
                </a:solidFill>
                <a:effectLst/>
                <a:uLnTx/>
                <a:uFillTx/>
                <a:latin typeface="Arial Unicode MS" pitchFamily="34" charset="-128"/>
                <a:ea typeface="Arial Unicode MS" pitchFamily="34" charset="-128"/>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1" lang="en-US" altLang="en-US" sz="1200" b="0" i="0" u="none" strike="noStrike" kern="1200" cap="none" spc="0" normalizeH="0" baseline="0" noProof="0">
              <a:ln>
                <a:noFill/>
              </a:ln>
              <a:solidFill>
                <a:srgbClr val="954F72"/>
              </a:solidFill>
              <a:effectLst/>
              <a:uLnTx/>
              <a:uFillTx/>
              <a:latin typeface="Arial Unicode MS" pitchFamily="34" charset="-128"/>
              <a:ea typeface="Arial Unicode MS" pitchFamily="34" charset="-128"/>
              <a:cs typeface="+mn-cs"/>
            </a:endParaRPr>
          </a:p>
        </p:txBody>
      </p:sp>
      <p:pic>
        <p:nvPicPr>
          <p:cNvPr id="16389" name="Picture 5" descr="what3">
            <a:extLst>
              <a:ext uri="{FF2B5EF4-FFF2-40B4-BE49-F238E27FC236}">
                <a16:creationId xmlns:a16="http://schemas.microsoft.com/office/drawing/2014/main" id="{4C472616-C7F2-48C9-B5DD-3800CE58CCC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5443" y="2214147"/>
            <a:ext cx="6861629" cy="464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660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CNN Parameters</a:t>
            </a:r>
          </a:p>
        </p:txBody>
      </p:sp>
      <p:sp>
        <p:nvSpPr>
          <p:cNvPr id="3" name="Content Placeholder 2"/>
          <p:cNvSpPr>
            <a:spLocks noGrp="1"/>
          </p:cNvSpPr>
          <p:nvPr>
            <p:ph idx="1"/>
          </p:nvPr>
        </p:nvSpPr>
        <p:spPr/>
        <p:txBody>
          <a:bodyPr/>
          <a:lstStyle/>
          <a:p>
            <a:r>
              <a:rPr lang="en-US" dirty="0"/>
              <a:t>Take same image </a:t>
            </a:r>
            <a:r>
              <a:rPr lang="en-US" b="1" dirty="0"/>
              <a:t>16x16</a:t>
            </a:r>
            <a:r>
              <a:rPr lang="en-US" dirty="0"/>
              <a:t> size(channel=1</a:t>
            </a:r>
            <a:r>
              <a:rPr lang="en-US" dirty="0">
                <a:sym typeface="Wingdings" pitchFamily="2" charset="2"/>
              </a:rPr>
              <a:t>grayscale)</a:t>
            </a:r>
          </a:p>
          <a:p>
            <a:r>
              <a:rPr lang="en-US" dirty="0">
                <a:sym typeface="Wingdings" pitchFamily="2" charset="2"/>
              </a:rPr>
              <a:t>In convolution apply </a:t>
            </a:r>
            <a:r>
              <a:rPr lang="en-US" b="1" dirty="0">
                <a:solidFill>
                  <a:schemeClr val="accent5">
                    <a:lumMod val="75000"/>
                  </a:schemeClr>
                </a:solidFill>
                <a:sym typeface="Wingdings" pitchFamily="2" charset="2"/>
              </a:rPr>
              <a:t>3X3</a:t>
            </a:r>
            <a:r>
              <a:rPr lang="en-US" dirty="0">
                <a:sym typeface="Wingdings" pitchFamily="2" charset="2"/>
              </a:rPr>
              <a:t> filter with </a:t>
            </a:r>
            <a:r>
              <a:rPr lang="en-US" b="1" dirty="0">
                <a:sym typeface="Wingdings" pitchFamily="2" charset="2"/>
              </a:rPr>
              <a:t>stride 1</a:t>
            </a:r>
          </a:p>
          <a:p>
            <a:endParaRPr lang="en-US" dirty="0">
              <a:sym typeface="Wingdings" pitchFamily="2" charset="2"/>
            </a:endParaRPr>
          </a:p>
          <a:p>
            <a:r>
              <a:rPr lang="en-US" dirty="0">
                <a:sym typeface="Wingdings" pitchFamily="2" charset="2"/>
              </a:rPr>
              <a:t>Number of Parameters= </a:t>
            </a:r>
            <a:r>
              <a:rPr lang="en-US" b="1" dirty="0">
                <a:solidFill>
                  <a:schemeClr val="accent5">
                    <a:lumMod val="75000"/>
                  </a:schemeClr>
                </a:solidFill>
                <a:sym typeface="Wingdings" pitchFamily="2" charset="2"/>
              </a:rPr>
              <a:t>3X3</a:t>
            </a:r>
            <a:r>
              <a:rPr lang="en-US" b="1" dirty="0">
                <a:sym typeface="Wingdings" pitchFamily="2" charset="2"/>
              </a:rPr>
              <a:t>X1+1(bias) = </a:t>
            </a:r>
            <a:r>
              <a:rPr lang="en-US" b="1" dirty="0">
                <a:solidFill>
                  <a:srgbClr val="FFC000"/>
                </a:solidFill>
                <a:sym typeface="Wingdings" pitchFamily="2" charset="2"/>
              </a:rPr>
              <a:t>10</a:t>
            </a:r>
            <a:r>
              <a:rPr lang="en-US" dirty="0">
                <a:sym typeface="Wingdings" pitchFamily="2" charset="2"/>
              </a:rPr>
              <a:t> parameters to be trained</a:t>
            </a:r>
          </a:p>
          <a:p>
            <a:r>
              <a:rPr lang="en-US" dirty="0">
                <a:sym typeface="Wingdings" pitchFamily="2" charset="2"/>
              </a:rPr>
              <a:t>Suppose RGB</a:t>
            </a:r>
            <a:r>
              <a:rPr lang="en-US" b="1" dirty="0">
                <a:sym typeface="Wingdings" pitchFamily="2" charset="2"/>
              </a:rPr>
              <a:t>= </a:t>
            </a:r>
            <a:r>
              <a:rPr lang="en-US" b="1" dirty="0">
                <a:solidFill>
                  <a:schemeClr val="accent5">
                    <a:lumMod val="75000"/>
                  </a:schemeClr>
                </a:solidFill>
                <a:sym typeface="Wingdings" pitchFamily="2" charset="2"/>
              </a:rPr>
              <a:t>3X3</a:t>
            </a:r>
            <a:r>
              <a:rPr lang="en-US" b="1" dirty="0">
                <a:sym typeface="Wingdings" pitchFamily="2" charset="2"/>
              </a:rPr>
              <a:t>X</a:t>
            </a:r>
            <a:r>
              <a:rPr lang="en-US" b="1" dirty="0">
                <a:solidFill>
                  <a:srgbClr val="FF0000"/>
                </a:solidFill>
                <a:sym typeface="Wingdings" pitchFamily="2" charset="2"/>
              </a:rPr>
              <a:t>3</a:t>
            </a:r>
            <a:r>
              <a:rPr lang="en-US" b="1" dirty="0">
                <a:sym typeface="Wingdings" pitchFamily="2" charset="2"/>
              </a:rPr>
              <a:t>+1=</a:t>
            </a:r>
            <a:r>
              <a:rPr lang="en-US" b="1" dirty="0">
                <a:solidFill>
                  <a:srgbClr val="FFC000"/>
                </a:solidFill>
                <a:sym typeface="Wingdings" pitchFamily="2" charset="2"/>
              </a:rPr>
              <a:t>28</a:t>
            </a:r>
            <a:r>
              <a:rPr lang="en-US" b="1" dirty="0">
                <a:sym typeface="Wingdings" pitchFamily="2" charset="2"/>
              </a:rPr>
              <a:t> parameters</a:t>
            </a:r>
          </a:p>
          <a:p>
            <a:pPr>
              <a:buNone/>
            </a:pPr>
            <a:endParaRPr lang="en-US" dirty="0">
              <a:sym typeface="Wingdings" pitchFamily="2" charset="2"/>
            </a:endParaRPr>
          </a:p>
          <a:p>
            <a:r>
              <a:rPr lang="en-US" dirty="0"/>
              <a:t>If we apply </a:t>
            </a:r>
            <a:r>
              <a:rPr lang="en-US" dirty="0">
                <a:solidFill>
                  <a:srgbClr val="FF0000"/>
                </a:solidFill>
              </a:rPr>
              <a:t>10</a:t>
            </a:r>
            <a:r>
              <a:rPr lang="en-US" dirty="0"/>
              <a:t> filters:  </a:t>
            </a:r>
            <a:r>
              <a:rPr lang="en-US" dirty="0">
                <a:solidFill>
                  <a:srgbClr val="FF0000"/>
                </a:solidFill>
              </a:rPr>
              <a:t>Multiply 10 with the parameters obtained</a:t>
            </a:r>
          </a:p>
        </p:txBody>
      </p:sp>
      <p:sp>
        <p:nvSpPr>
          <p:cNvPr id="4" name="Date Placeholder 3"/>
          <p:cNvSpPr>
            <a:spLocks noGrp="1"/>
          </p:cNvSpPr>
          <p:nvPr>
            <p:ph type="dt" sz="half" idx="10"/>
          </p:nvPr>
        </p:nvSpPr>
        <p:spPr/>
        <p:txBody>
          <a:bodyPr/>
          <a:lstStyle/>
          <a:p>
            <a:fld id="{C1DCCBB2-3D20-483D-81BF-7AA9E770C1E1}" type="datetime1">
              <a:rPr lang="en-US" smtClean="0"/>
              <a:t>8/30/2023</a:t>
            </a:fld>
            <a:endParaRPr lang="en-US"/>
          </a:p>
        </p:txBody>
      </p:sp>
      <p:sp>
        <p:nvSpPr>
          <p:cNvPr id="5" name="Slide Number Placeholder 4"/>
          <p:cNvSpPr>
            <a:spLocks noGrp="1"/>
          </p:cNvSpPr>
          <p:nvPr>
            <p:ph type="sldNum" sz="quarter" idx="12"/>
          </p:nvPr>
        </p:nvSpPr>
        <p:spPr/>
        <p:txBody>
          <a:bodyPr/>
          <a:lstStyle/>
          <a:p>
            <a:fld id="{B642A835-42B0-4300-9971-90BF2248F97D}"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9"/>
          <p:cNvPicPr preferRelativeResize="0"/>
          <p:nvPr/>
        </p:nvPicPr>
        <p:blipFill>
          <a:blip r:embed="rId3">
            <a:alphaModFix/>
          </a:blip>
          <a:stretch>
            <a:fillRect/>
          </a:stretch>
        </p:blipFill>
        <p:spPr>
          <a:xfrm>
            <a:off x="831667" y="148918"/>
            <a:ext cx="7845435" cy="6560165"/>
          </a:xfrm>
          <a:prstGeom prst="rect">
            <a:avLst/>
          </a:prstGeom>
          <a:noFill/>
          <a:ln>
            <a:noFill/>
          </a:ln>
        </p:spPr>
      </p:pic>
      <p:sp>
        <p:nvSpPr>
          <p:cNvPr id="166" name="Google Shape;166;p19"/>
          <p:cNvSpPr txBox="1"/>
          <p:nvPr/>
        </p:nvSpPr>
        <p:spPr>
          <a:xfrm>
            <a:off x="8088500" y="3121001"/>
            <a:ext cx="3988000" cy="984845"/>
          </a:xfrm>
          <a:prstGeom prst="rect">
            <a:avLst/>
          </a:prstGeom>
          <a:noFill/>
          <a:ln>
            <a:noFill/>
          </a:ln>
        </p:spPr>
        <p:txBody>
          <a:bodyPr spcFirstLastPara="1" wrap="square" lIns="121900" tIns="121900" rIns="121900" bIns="121900" anchor="t" anchorCtr="0">
            <a:spAutoFit/>
          </a:bodyPr>
          <a:lstStyle/>
          <a:p>
            <a:r>
              <a:rPr lang="en" sz="2400"/>
              <a:t>An illustration of Viola-Jones intensity detectors</a:t>
            </a:r>
            <a:endParaRPr sz="2400"/>
          </a:p>
        </p:txBody>
      </p:sp>
    </p:spTree>
    <p:extLst>
      <p:ext uri="{BB962C8B-B14F-4D97-AF65-F5344CB8AC3E}">
        <p14:creationId xmlns:p14="http://schemas.microsoft.com/office/powerpoint/2010/main" val="1194471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AD656-CCB1-4A00-B34C-368D9C7C6A6B}"/>
              </a:ext>
            </a:extLst>
          </p:cNvPr>
          <p:cNvSpPr txBox="1"/>
          <p:nvPr/>
        </p:nvSpPr>
        <p:spPr>
          <a:xfrm>
            <a:off x="3714750" y="314325"/>
            <a:ext cx="4752975" cy="769441"/>
          </a:xfrm>
          <a:prstGeom prst="rect">
            <a:avLst/>
          </a:prstGeom>
          <a:noFill/>
        </p:spPr>
        <p:txBody>
          <a:bodyPr wrap="square" rtlCol="0">
            <a:spAutoFit/>
          </a:bodyPr>
          <a:lstStyle/>
          <a:p>
            <a:pPr algn="ctr"/>
            <a:r>
              <a:rPr lang="en-US" sz="4400" dirty="0">
                <a:solidFill>
                  <a:srgbClr val="C00000"/>
                </a:solidFill>
                <a:latin typeface="Times New Roman" panose="02020603050405020304" pitchFamily="18" charset="0"/>
                <a:cs typeface="Times New Roman" panose="02020603050405020304" pitchFamily="18" charset="0"/>
              </a:rPr>
              <a:t>Pooling</a:t>
            </a:r>
          </a:p>
        </p:txBody>
      </p:sp>
      <p:sp>
        <p:nvSpPr>
          <p:cNvPr id="7" name="Rectangle 6">
            <a:extLst>
              <a:ext uri="{FF2B5EF4-FFF2-40B4-BE49-F238E27FC236}">
                <a16:creationId xmlns:a16="http://schemas.microsoft.com/office/drawing/2014/main" id="{6C5D2C5D-A39A-455F-AC81-6F74FD31026F}"/>
              </a:ext>
            </a:extLst>
          </p:cNvPr>
          <p:cNvSpPr/>
          <p:nvPr/>
        </p:nvSpPr>
        <p:spPr>
          <a:xfrm>
            <a:off x="2021473" y="5243295"/>
            <a:ext cx="9086850" cy="369332"/>
          </a:xfrm>
          <a:prstGeom prst="rect">
            <a:avLst/>
          </a:prstGeom>
        </p:spPr>
        <p:txBody>
          <a:bodyPr wrap="square">
            <a:spAutoFit/>
          </a:bodyPr>
          <a:lstStyle/>
          <a:p>
            <a:r>
              <a:rPr lang="en-US" dirty="0">
                <a:solidFill>
                  <a:srgbClr val="222222"/>
                </a:solidFill>
                <a:latin typeface="arial" panose="020B0604020202020204" pitchFamily="34" charset="0"/>
              </a:rPr>
              <a:t> </a:t>
            </a:r>
            <a:endParaRPr lang="en-US" dirty="0"/>
          </a:p>
        </p:txBody>
      </p:sp>
      <p:sp>
        <p:nvSpPr>
          <p:cNvPr id="9" name="Rectangle 8"/>
          <p:cNvSpPr/>
          <p:nvPr/>
        </p:nvSpPr>
        <p:spPr>
          <a:xfrm>
            <a:off x="1210615" y="1589296"/>
            <a:ext cx="8899300" cy="3970318"/>
          </a:xfrm>
          <a:prstGeom prst="rect">
            <a:avLst/>
          </a:prstGeom>
        </p:spPr>
        <p:txBody>
          <a:bodyPr wrap="square">
            <a:spAutoFit/>
          </a:bodyPr>
          <a:lstStyle/>
          <a:p>
            <a:pPr>
              <a:lnSpc>
                <a:spcPct val="150000"/>
              </a:lnSpc>
              <a:buFontTx/>
              <a:buChar char="-"/>
            </a:pPr>
            <a:r>
              <a:rPr lang="en-US" sz="2400" dirty="0">
                <a:solidFill>
                  <a:srgbClr val="222222"/>
                </a:solidFill>
                <a:latin typeface="arial" panose="020B0604020202020204" pitchFamily="34" charset="0"/>
              </a:rPr>
              <a:t> Reduce the spatial size of the representation </a:t>
            </a:r>
          </a:p>
          <a:p>
            <a:pPr>
              <a:lnSpc>
                <a:spcPct val="150000"/>
              </a:lnSpc>
              <a:buFontTx/>
              <a:buChar char="-"/>
            </a:pPr>
            <a:r>
              <a:rPr lang="en-US" sz="2400" dirty="0">
                <a:solidFill>
                  <a:srgbClr val="222222"/>
                </a:solidFill>
                <a:latin typeface="arial" panose="020B0604020202020204" pitchFamily="34" charset="0"/>
              </a:rPr>
              <a:t> Reduce the amount of parameters and computation in the       network.</a:t>
            </a:r>
          </a:p>
          <a:p>
            <a:pPr>
              <a:lnSpc>
                <a:spcPct val="150000"/>
              </a:lnSpc>
            </a:pPr>
            <a:r>
              <a:rPr lang="en-US" sz="2400" dirty="0">
                <a:solidFill>
                  <a:srgbClr val="FF0000"/>
                </a:solidFill>
                <a:latin typeface="arial" panose="020B0604020202020204" pitchFamily="34" charset="0"/>
              </a:rPr>
              <a:t>Types of Pooling</a:t>
            </a:r>
          </a:p>
          <a:p>
            <a:pPr>
              <a:lnSpc>
                <a:spcPct val="150000"/>
              </a:lnSpc>
              <a:buFont typeface="Wingdings" pitchFamily="2" charset="2"/>
              <a:buChar char="v"/>
            </a:pPr>
            <a:r>
              <a:rPr lang="en-US" sz="2400" dirty="0">
                <a:solidFill>
                  <a:srgbClr val="222222"/>
                </a:solidFill>
                <a:latin typeface="arial" panose="020B0604020202020204" pitchFamily="34" charset="0"/>
              </a:rPr>
              <a:t> Max  Pooling (works better)</a:t>
            </a:r>
          </a:p>
          <a:p>
            <a:pPr>
              <a:lnSpc>
                <a:spcPct val="150000"/>
              </a:lnSpc>
              <a:buFont typeface="Wingdings" pitchFamily="2" charset="2"/>
              <a:buChar char="v"/>
            </a:pPr>
            <a:r>
              <a:rPr lang="en-US" sz="2400" dirty="0">
                <a:solidFill>
                  <a:srgbClr val="222222"/>
                </a:solidFill>
                <a:latin typeface="arial" panose="020B0604020202020204" pitchFamily="34" charset="0"/>
              </a:rPr>
              <a:t> Average Pooling</a:t>
            </a:r>
          </a:p>
          <a:p>
            <a:pPr>
              <a:lnSpc>
                <a:spcPct val="150000"/>
              </a:lnSpc>
              <a:buFont typeface="Wingdings" pitchFamily="2" charset="2"/>
              <a:buChar char="v"/>
            </a:pPr>
            <a:r>
              <a:rPr lang="en-US" sz="2400" dirty="0">
                <a:solidFill>
                  <a:srgbClr val="222222"/>
                </a:solidFill>
                <a:latin typeface="arial" panose="020B0604020202020204" pitchFamily="34" charset="0"/>
              </a:rPr>
              <a:t> Sum Pooling</a:t>
            </a:r>
            <a:endParaRPr lang="en-US" sz="2400" dirty="0"/>
          </a:p>
        </p:txBody>
      </p:sp>
      <p:sp>
        <p:nvSpPr>
          <p:cNvPr id="5" name="Date Placeholder 4"/>
          <p:cNvSpPr>
            <a:spLocks noGrp="1"/>
          </p:cNvSpPr>
          <p:nvPr>
            <p:ph type="dt" sz="half" idx="10"/>
          </p:nvPr>
        </p:nvSpPr>
        <p:spPr/>
        <p:txBody>
          <a:bodyPr/>
          <a:lstStyle/>
          <a:p>
            <a:fld id="{FF017EBF-5487-4A35-BFB2-A38A16391B9E}" type="datetime1">
              <a:rPr lang="en-US" smtClean="0"/>
              <a:t>8/30/2023</a:t>
            </a:fld>
            <a:endParaRPr lang="en-US"/>
          </a:p>
        </p:txBody>
      </p:sp>
      <p:sp>
        <p:nvSpPr>
          <p:cNvPr id="6" name="Slide Number Placeholder 5"/>
          <p:cNvSpPr>
            <a:spLocks noGrp="1"/>
          </p:cNvSpPr>
          <p:nvPr>
            <p:ph type="sldNum" sz="quarter" idx="12"/>
          </p:nvPr>
        </p:nvSpPr>
        <p:spPr/>
        <p:txBody>
          <a:bodyPr/>
          <a:lstStyle/>
          <a:p>
            <a:fld id="{B642A835-42B0-4300-9971-90BF2248F97D}" type="slidenum">
              <a:rPr lang="en-US" smtClean="0"/>
              <a:pPr/>
              <a:t>60</a:t>
            </a:fld>
            <a:endParaRPr lang="en-US"/>
          </a:p>
        </p:txBody>
      </p:sp>
    </p:spTree>
    <p:extLst>
      <p:ext uri="{BB962C8B-B14F-4D97-AF65-F5344CB8AC3E}">
        <p14:creationId xmlns:p14="http://schemas.microsoft.com/office/powerpoint/2010/main" val="2740451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B09F32-8160-41DE-942B-70606098A838}"/>
              </a:ext>
            </a:extLst>
          </p:cNvPr>
          <p:cNvGraphicFramePr>
            <a:graphicFrameLocks noGrp="1"/>
          </p:cNvGraphicFramePr>
          <p:nvPr>
            <p:extLst>
              <p:ext uri="{D42A27DB-BD31-4B8C-83A1-F6EECF244321}">
                <p14:modId xmlns:p14="http://schemas.microsoft.com/office/powerpoint/2010/main" val="3418105192"/>
              </p:ext>
            </p:extLst>
          </p:nvPr>
        </p:nvGraphicFramePr>
        <p:xfrm>
          <a:off x="2519948" y="1549596"/>
          <a:ext cx="2389604" cy="2072640"/>
        </p:xfrm>
        <a:graphic>
          <a:graphicData uri="http://schemas.openxmlformats.org/drawingml/2006/table">
            <a:tbl>
              <a:tblPr bandRow="1">
                <a:tableStyleId>{5C22544A-7EE6-4342-B048-85BDC9FD1C3A}</a:tableStyleId>
              </a:tblPr>
              <a:tblGrid>
                <a:gridCol w="597401">
                  <a:extLst>
                    <a:ext uri="{9D8B030D-6E8A-4147-A177-3AD203B41FA5}">
                      <a16:colId xmlns:a16="http://schemas.microsoft.com/office/drawing/2014/main" val="1751113879"/>
                    </a:ext>
                  </a:extLst>
                </a:gridCol>
                <a:gridCol w="597401">
                  <a:extLst>
                    <a:ext uri="{9D8B030D-6E8A-4147-A177-3AD203B41FA5}">
                      <a16:colId xmlns:a16="http://schemas.microsoft.com/office/drawing/2014/main" val="1503770171"/>
                    </a:ext>
                  </a:extLst>
                </a:gridCol>
                <a:gridCol w="597401">
                  <a:extLst>
                    <a:ext uri="{9D8B030D-6E8A-4147-A177-3AD203B41FA5}">
                      <a16:colId xmlns:a16="http://schemas.microsoft.com/office/drawing/2014/main" val="2369000671"/>
                    </a:ext>
                  </a:extLst>
                </a:gridCol>
                <a:gridCol w="597401">
                  <a:extLst>
                    <a:ext uri="{9D8B030D-6E8A-4147-A177-3AD203B41FA5}">
                      <a16:colId xmlns:a16="http://schemas.microsoft.com/office/drawing/2014/main" val="2029871132"/>
                    </a:ext>
                  </a:extLst>
                </a:gridCol>
              </a:tblGrid>
              <a:tr h="370840">
                <a:tc>
                  <a:txBody>
                    <a:bodyPr/>
                    <a:lstStyle/>
                    <a:p>
                      <a:r>
                        <a:rPr lang="en-US" sz="2800" dirty="0"/>
                        <a:t>1</a:t>
                      </a:r>
                    </a:p>
                  </a:txBody>
                  <a:tcPr/>
                </a:tc>
                <a:tc>
                  <a:txBody>
                    <a:bodyPr/>
                    <a:lstStyle/>
                    <a:p>
                      <a:r>
                        <a:rPr lang="en-US" sz="2800" dirty="0"/>
                        <a:t>4</a:t>
                      </a:r>
                    </a:p>
                  </a:txBody>
                  <a:tcPr/>
                </a:tc>
                <a:tc>
                  <a:txBody>
                    <a:bodyPr/>
                    <a:lstStyle/>
                    <a:p>
                      <a:r>
                        <a:rPr lang="en-US" sz="2800" dirty="0"/>
                        <a:t>6</a:t>
                      </a:r>
                    </a:p>
                  </a:txBody>
                  <a:tcPr/>
                </a:tc>
                <a:tc>
                  <a:txBody>
                    <a:bodyPr/>
                    <a:lstStyle/>
                    <a:p>
                      <a:r>
                        <a:rPr lang="en-US" sz="2800" dirty="0"/>
                        <a:t>3</a:t>
                      </a:r>
                    </a:p>
                  </a:txBody>
                  <a:tcPr/>
                </a:tc>
                <a:extLst>
                  <a:ext uri="{0D108BD9-81ED-4DB2-BD59-A6C34878D82A}">
                    <a16:rowId xmlns:a16="http://schemas.microsoft.com/office/drawing/2014/main" val="3564535469"/>
                  </a:ext>
                </a:extLst>
              </a:tr>
              <a:tr h="370840">
                <a:tc>
                  <a:txBody>
                    <a:bodyPr/>
                    <a:lstStyle/>
                    <a:p>
                      <a:r>
                        <a:rPr lang="en-US" sz="2800" dirty="0"/>
                        <a:t>1</a:t>
                      </a:r>
                    </a:p>
                  </a:txBody>
                  <a:tcPr/>
                </a:tc>
                <a:tc>
                  <a:txBody>
                    <a:bodyPr/>
                    <a:lstStyle/>
                    <a:p>
                      <a:r>
                        <a:rPr lang="en-US" sz="2800" dirty="0"/>
                        <a:t>8</a:t>
                      </a:r>
                    </a:p>
                  </a:txBody>
                  <a:tcPr/>
                </a:tc>
                <a:tc>
                  <a:txBody>
                    <a:bodyPr/>
                    <a:lstStyle/>
                    <a:p>
                      <a:r>
                        <a:rPr lang="en-US" sz="2800" dirty="0"/>
                        <a:t>9</a:t>
                      </a:r>
                    </a:p>
                  </a:txBody>
                  <a:tcPr/>
                </a:tc>
                <a:tc>
                  <a:txBody>
                    <a:bodyPr/>
                    <a:lstStyle/>
                    <a:p>
                      <a:r>
                        <a:rPr lang="en-US" sz="2800" dirty="0"/>
                        <a:t>7</a:t>
                      </a:r>
                    </a:p>
                  </a:txBody>
                  <a:tcPr/>
                </a:tc>
                <a:extLst>
                  <a:ext uri="{0D108BD9-81ED-4DB2-BD59-A6C34878D82A}">
                    <a16:rowId xmlns:a16="http://schemas.microsoft.com/office/drawing/2014/main" val="389982905"/>
                  </a:ext>
                </a:extLst>
              </a:tr>
              <a:tr h="370840">
                <a:tc>
                  <a:txBody>
                    <a:bodyPr/>
                    <a:lstStyle/>
                    <a:p>
                      <a:r>
                        <a:rPr lang="en-US" sz="2800" dirty="0"/>
                        <a:t>2</a:t>
                      </a:r>
                    </a:p>
                  </a:txBody>
                  <a:tcPr/>
                </a:tc>
                <a:tc>
                  <a:txBody>
                    <a:bodyPr/>
                    <a:lstStyle/>
                    <a:p>
                      <a:r>
                        <a:rPr lang="en-US" sz="2800" dirty="0"/>
                        <a:t>9</a:t>
                      </a:r>
                    </a:p>
                  </a:txBody>
                  <a:tcPr/>
                </a:tc>
                <a:tc>
                  <a:txBody>
                    <a:bodyPr/>
                    <a:lstStyle/>
                    <a:p>
                      <a:r>
                        <a:rPr lang="en-US" sz="2800" dirty="0"/>
                        <a:t>1</a:t>
                      </a:r>
                    </a:p>
                  </a:txBody>
                  <a:tcPr/>
                </a:tc>
                <a:tc>
                  <a:txBody>
                    <a:bodyPr/>
                    <a:lstStyle/>
                    <a:p>
                      <a:r>
                        <a:rPr lang="en-US" sz="2800" dirty="0"/>
                        <a:t>2</a:t>
                      </a:r>
                    </a:p>
                  </a:txBody>
                  <a:tcPr/>
                </a:tc>
                <a:extLst>
                  <a:ext uri="{0D108BD9-81ED-4DB2-BD59-A6C34878D82A}">
                    <a16:rowId xmlns:a16="http://schemas.microsoft.com/office/drawing/2014/main" val="1624127791"/>
                  </a:ext>
                </a:extLst>
              </a:tr>
              <a:tr h="370840">
                <a:tc>
                  <a:txBody>
                    <a:bodyPr/>
                    <a:lstStyle/>
                    <a:p>
                      <a:r>
                        <a:rPr lang="en-US" sz="2800" dirty="0"/>
                        <a:t>3</a:t>
                      </a:r>
                    </a:p>
                  </a:txBody>
                  <a:tcPr/>
                </a:tc>
                <a:tc>
                  <a:txBody>
                    <a:bodyPr/>
                    <a:lstStyle/>
                    <a:p>
                      <a:r>
                        <a:rPr lang="en-US" sz="2800" dirty="0"/>
                        <a:t>4</a:t>
                      </a:r>
                    </a:p>
                  </a:txBody>
                  <a:tcPr/>
                </a:tc>
                <a:tc>
                  <a:txBody>
                    <a:bodyPr/>
                    <a:lstStyle/>
                    <a:p>
                      <a:r>
                        <a:rPr lang="en-US" sz="2800" dirty="0"/>
                        <a:t>4</a:t>
                      </a:r>
                    </a:p>
                  </a:txBody>
                  <a:tcPr/>
                </a:tc>
                <a:tc>
                  <a:txBody>
                    <a:bodyPr/>
                    <a:lstStyle/>
                    <a:p>
                      <a:r>
                        <a:rPr lang="en-US" sz="2800" dirty="0"/>
                        <a:t>3</a:t>
                      </a:r>
                    </a:p>
                  </a:txBody>
                  <a:tcPr/>
                </a:tc>
                <a:extLst>
                  <a:ext uri="{0D108BD9-81ED-4DB2-BD59-A6C34878D82A}">
                    <a16:rowId xmlns:a16="http://schemas.microsoft.com/office/drawing/2014/main" val="1589369248"/>
                  </a:ext>
                </a:extLst>
              </a:tr>
            </a:tbl>
          </a:graphicData>
        </a:graphic>
      </p:graphicFrame>
      <p:graphicFrame>
        <p:nvGraphicFramePr>
          <p:cNvPr id="5" name="Table 4">
            <a:extLst>
              <a:ext uri="{FF2B5EF4-FFF2-40B4-BE49-F238E27FC236}">
                <a16:creationId xmlns:a16="http://schemas.microsoft.com/office/drawing/2014/main" id="{F0D9ABD0-F3AF-4038-8F2D-6050A402B88E}"/>
              </a:ext>
            </a:extLst>
          </p:cNvPr>
          <p:cNvGraphicFramePr>
            <a:graphicFrameLocks noGrp="1"/>
          </p:cNvGraphicFramePr>
          <p:nvPr>
            <p:extLst>
              <p:ext uri="{D42A27DB-BD31-4B8C-83A1-F6EECF244321}">
                <p14:modId xmlns:p14="http://schemas.microsoft.com/office/powerpoint/2010/main" val="1510031136"/>
              </p:ext>
            </p:extLst>
          </p:nvPr>
        </p:nvGraphicFramePr>
        <p:xfrm>
          <a:off x="6091237" y="2199785"/>
          <a:ext cx="1227222" cy="914400"/>
        </p:xfrm>
        <a:graphic>
          <a:graphicData uri="http://schemas.openxmlformats.org/drawingml/2006/table">
            <a:tbl>
              <a:tblPr bandRow="1">
                <a:tableStyleId>{5C22544A-7EE6-4342-B048-85BDC9FD1C3A}</a:tableStyleId>
              </a:tblPr>
              <a:tblGrid>
                <a:gridCol w="613611">
                  <a:extLst>
                    <a:ext uri="{9D8B030D-6E8A-4147-A177-3AD203B41FA5}">
                      <a16:colId xmlns:a16="http://schemas.microsoft.com/office/drawing/2014/main" val="4203435087"/>
                    </a:ext>
                  </a:extLst>
                </a:gridCol>
                <a:gridCol w="613611">
                  <a:extLst>
                    <a:ext uri="{9D8B030D-6E8A-4147-A177-3AD203B41FA5}">
                      <a16:colId xmlns:a16="http://schemas.microsoft.com/office/drawing/2014/main" val="351247278"/>
                    </a:ext>
                  </a:extLst>
                </a:gridCol>
              </a:tblGrid>
              <a:tr h="370840">
                <a:tc>
                  <a:txBody>
                    <a:bodyPr/>
                    <a:lstStyle/>
                    <a:p>
                      <a:r>
                        <a:rPr lang="en-US" sz="2400" dirty="0"/>
                        <a:t>8</a:t>
                      </a:r>
                    </a:p>
                  </a:txBody>
                  <a:tcPr/>
                </a:tc>
                <a:tc>
                  <a:txBody>
                    <a:bodyPr/>
                    <a:lstStyle/>
                    <a:p>
                      <a:r>
                        <a:rPr lang="en-US" sz="2400" dirty="0"/>
                        <a:t>9</a:t>
                      </a:r>
                    </a:p>
                  </a:txBody>
                  <a:tcPr/>
                </a:tc>
                <a:extLst>
                  <a:ext uri="{0D108BD9-81ED-4DB2-BD59-A6C34878D82A}">
                    <a16:rowId xmlns:a16="http://schemas.microsoft.com/office/drawing/2014/main" val="1309560411"/>
                  </a:ext>
                </a:extLst>
              </a:tr>
              <a:tr h="370840">
                <a:tc>
                  <a:txBody>
                    <a:bodyPr/>
                    <a:lstStyle/>
                    <a:p>
                      <a:r>
                        <a:rPr lang="en-US" sz="2400" dirty="0"/>
                        <a:t>9</a:t>
                      </a:r>
                    </a:p>
                  </a:txBody>
                  <a:tcPr/>
                </a:tc>
                <a:tc>
                  <a:txBody>
                    <a:bodyPr/>
                    <a:lstStyle/>
                    <a:p>
                      <a:r>
                        <a:rPr lang="en-US" sz="2400" dirty="0"/>
                        <a:t>4</a:t>
                      </a:r>
                    </a:p>
                  </a:txBody>
                  <a:tcPr/>
                </a:tc>
                <a:extLst>
                  <a:ext uri="{0D108BD9-81ED-4DB2-BD59-A6C34878D82A}">
                    <a16:rowId xmlns:a16="http://schemas.microsoft.com/office/drawing/2014/main" val="3393676949"/>
                  </a:ext>
                </a:extLst>
              </a:tr>
            </a:tbl>
          </a:graphicData>
        </a:graphic>
      </p:graphicFrame>
      <p:sp>
        <p:nvSpPr>
          <p:cNvPr id="6" name="TextBox 5">
            <a:extLst>
              <a:ext uri="{FF2B5EF4-FFF2-40B4-BE49-F238E27FC236}">
                <a16:creationId xmlns:a16="http://schemas.microsoft.com/office/drawing/2014/main" id="{3A24E190-2FF1-4409-8C70-B7B137D60371}"/>
              </a:ext>
            </a:extLst>
          </p:cNvPr>
          <p:cNvSpPr txBox="1"/>
          <p:nvPr/>
        </p:nvSpPr>
        <p:spPr>
          <a:xfrm>
            <a:off x="5992243" y="3277515"/>
            <a:ext cx="3459079" cy="830997"/>
          </a:xfrm>
          <a:prstGeom prst="rect">
            <a:avLst/>
          </a:prstGeom>
          <a:noFill/>
        </p:spPr>
        <p:txBody>
          <a:bodyPr wrap="square" rtlCol="0">
            <a:spAutoFit/>
          </a:bodyPr>
          <a:lstStyle/>
          <a:p>
            <a:r>
              <a:rPr lang="en-US" sz="2400" dirty="0"/>
              <a:t>f=2 , s=2   </a:t>
            </a:r>
          </a:p>
          <a:p>
            <a:r>
              <a:rPr lang="en-US" sz="2400" dirty="0"/>
              <a:t>4X4 converted to 2X2</a:t>
            </a:r>
          </a:p>
        </p:txBody>
      </p:sp>
      <p:sp>
        <p:nvSpPr>
          <p:cNvPr id="4" name="TextBox 3">
            <a:extLst>
              <a:ext uri="{FF2B5EF4-FFF2-40B4-BE49-F238E27FC236}">
                <a16:creationId xmlns:a16="http://schemas.microsoft.com/office/drawing/2014/main" id="{B74AD656-CCB1-4A00-B34C-368D9C7C6A6B}"/>
              </a:ext>
            </a:extLst>
          </p:cNvPr>
          <p:cNvSpPr txBox="1"/>
          <p:nvPr/>
        </p:nvSpPr>
        <p:spPr>
          <a:xfrm>
            <a:off x="3525982" y="362389"/>
            <a:ext cx="4752975" cy="769441"/>
          </a:xfrm>
          <a:prstGeom prst="rect">
            <a:avLst/>
          </a:prstGeom>
          <a:noFill/>
        </p:spPr>
        <p:txBody>
          <a:bodyPr wrap="square" rtlCol="0">
            <a:spAutoFit/>
          </a:bodyPr>
          <a:lstStyle/>
          <a:p>
            <a:pPr algn="ctr"/>
            <a:r>
              <a:rPr lang="en-US" sz="4400" dirty="0">
                <a:solidFill>
                  <a:srgbClr val="C00000"/>
                </a:solidFill>
                <a:latin typeface="Times New Roman" panose="02020603050405020304" pitchFamily="18" charset="0"/>
                <a:cs typeface="Times New Roman" panose="02020603050405020304" pitchFamily="18" charset="0"/>
              </a:rPr>
              <a:t>Max Pooling</a:t>
            </a:r>
          </a:p>
        </p:txBody>
      </p:sp>
      <p:sp>
        <p:nvSpPr>
          <p:cNvPr id="7" name="Rectangle 6">
            <a:extLst>
              <a:ext uri="{FF2B5EF4-FFF2-40B4-BE49-F238E27FC236}">
                <a16:creationId xmlns:a16="http://schemas.microsoft.com/office/drawing/2014/main" id="{6C5D2C5D-A39A-455F-AC81-6F74FD31026F}"/>
              </a:ext>
            </a:extLst>
          </p:cNvPr>
          <p:cNvSpPr/>
          <p:nvPr/>
        </p:nvSpPr>
        <p:spPr>
          <a:xfrm>
            <a:off x="1625600" y="4738255"/>
            <a:ext cx="9482723" cy="1200329"/>
          </a:xfrm>
          <a:prstGeom prst="rect">
            <a:avLst/>
          </a:prstGeom>
        </p:spPr>
        <p:txBody>
          <a:bodyPr wrap="square">
            <a:spAutoFit/>
          </a:bodyPr>
          <a:lstStyle/>
          <a:p>
            <a:r>
              <a:rPr lang="en-US" sz="2400" dirty="0">
                <a:solidFill>
                  <a:srgbClr val="222222"/>
                </a:solidFill>
                <a:latin typeface="arial" panose="020B0604020202020204" pitchFamily="34" charset="0"/>
              </a:rPr>
              <a:t>Function of Pooling is to progressively reduce the spatial size of the representation to reduce the amount of parameters and computation in the network.</a:t>
            </a:r>
            <a:endParaRPr lang="en-US" sz="2400" dirty="0"/>
          </a:p>
        </p:txBody>
      </p:sp>
      <p:sp>
        <p:nvSpPr>
          <p:cNvPr id="8" name="Date Placeholder 7"/>
          <p:cNvSpPr>
            <a:spLocks noGrp="1"/>
          </p:cNvSpPr>
          <p:nvPr>
            <p:ph type="dt" sz="half" idx="10"/>
          </p:nvPr>
        </p:nvSpPr>
        <p:spPr/>
        <p:txBody>
          <a:bodyPr/>
          <a:lstStyle/>
          <a:p>
            <a:fld id="{F7BDCDE3-0EF7-4CCA-AAC9-69E3871AA004}" type="datetime1">
              <a:rPr lang="en-US" smtClean="0"/>
              <a:t>8/30/2023</a:t>
            </a:fld>
            <a:endParaRPr lang="en-US"/>
          </a:p>
        </p:txBody>
      </p:sp>
      <p:sp>
        <p:nvSpPr>
          <p:cNvPr id="9" name="Slide Number Placeholder 8"/>
          <p:cNvSpPr>
            <a:spLocks noGrp="1"/>
          </p:cNvSpPr>
          <p:nvPr>
            <p:ph type="sldNum" sz="quarter" idx="12"/>
          </p:nvPr>
        </p:nvSpPr>
        <p:spPr/>
        <p:txBody>
          <a:bodyPr/>
          <a:lstStyle/>
          <a:p>
            <a:fld id="{B642A835-42B0-4300-9971-90BF2248F97D}" type="slidenum">
              <a:rPr lang="en-US" smtClean="0"/>
              <a:pPr/>
              <a:t>61</a:t>
            </a:fld>
            <a:endParaRPr lang="en-US"/>
          </a:p>
        </p:txBody>
      </p:sp>
      <p:pic>
        <p:nvPicPr>
          <p:cNvPr id="10" name="Picture 9"/>
          <p:cNvPicPr>
            <a:picLocks noChangeAspect="1"/>
          </p:cNvPicPr>
          <p:nvPr/>
        </p:nvPicPr>
        <p:blipFill>
          <a:blip r:embed="rId2"/>
          <a:stretch>
            <a:fillRect/>
          </a:stretch>
        </p:blipFill>
        <p:spPr>
          <a:xfrm>
            <a:off x="7422506" y="832546"/>
            <a:ext cx="4769494" cy="1886960"/>
          </a:xfrm>
          <a:prstGeom prst="rect">
            <a:avLst/>
          </a:prstGeom>
        </p:spPr>
      </p:pic>
      <p:sp>
        <p:nvSpPr>
          <p:cNvPr id="3" name="Right Arrow 2"/>
          <p:cNvSpPr/>
          <p:nvPr/>
        </p:nvSpPr>
        <p:spPr>
          <a:xfrm>
            <a:off x="5153891" y="2585916"/>
            <a:ext cx="655782" cy="277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40451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B09F32-8160-41DE-942B-70606098A838}"/>
              </a:ext>
            </a:extLst>
          </p:cNvPr>
          <p:cNvGraphicFramePr>
            <a:graphicFrameLocks noGrp="1"/>
          </p:cNvGraphicFramePr>
          <p:nvPr>
            <p:extLst>
              <p:ext uri="{D42A27DB-BD31-4B8C-83A1-F6EECF244321}">
                <p14:modId xmlns:p14="http://schemas.microsoft.com/office/powerpoint/2010/main" val="3418105192"/>
              </p:ext>
            </p:extLst>
          </p:nvPr>
        </p:nvGraphicFramePr>
        <p:xfrm>
          <a:off x="2519948" y="1549596"/>
          <a:ext cx="2389604" cy="2072640"/>
        </p:xfrm>
        <a:graphic>
          <a:graphicData uri="http://schemas.openxmlformats.org/drawingml/2006/table">
            <a:tbl>
              <a:tblPr bandRow="1">
                <a:tableStyleId>{5C22544A-7EE6-4342-B048-85BDC9FD1C3A}</a:tableStyleId>
              </a:tblPr>
              <a:tblGrid>
                <a:gridCol w="597401">
                  <a:extLst>
                    <a:ext uri="{9D8B030D-6E8A-4147-A177-3AD203B41FA5}">
                      <a16:colId xmlns:a16="http://schemas.microsoft.com/office/drawing/2014/main" val="1751113879"/>
                    </a:ext>
                  </a:extLst>
                </a:gridCol>
                <a:gridCol w="597401">
                  <a:extLst>
                    <a:ext uri="{9D8B030D-6E8A-4147-A177-3AD203B41FA5}">
                      <a16:colId xmlns:a16="http://schemas.microsoft.com/office/drawing/2014/main" val="1503770171"/>
                    </a:ext>
                  </a:extLst>
                </a:gridCol>
                <a:gridCol w="597401">
                  <a:extLst>
                    <a:ext uri="{9D8B030D-6E8A-4147-A177-3AD203B41FA5}">
                      <a16:colId xmlns:a16="http://schemas.microsoft.com/office/drawing/2014/main" val="2369000671"/>
                    </a:ext>
                  </a:extLst>
                </a:gridCol>
                <a:gridCol w="597401">
                  <a:extLst>
                    <a:ext uri="{9D8B030D-6E8A-4147-A177-3AD203B41FA5}">
                      <a16:colId xmlns:a16="http://schemas.microsoft.com/office/drawing/2014/main" val="2029871132"/>
                    </a:ext>
                  </a:extLst>
                </a:gridCol>
              </a:tblGrid>
              <a:tr h="370840">
                <a:tc>
                  <a:txBody>
                    <a:bodyPr/>
                    <a:lstStyle/>
                    <a:p>
                      <a:r>
                        <a:rPr lang="en-US" sz="2800" dirty="0"/>
                        <a:t>1</a:t>
                      </a:r>
                    </a:p>
                  </a:txBody>
                  <a:tcPr/>
                </a:tc>
                <a:tc>
                  <a:txBody>
                    <a:bodyPr/>
                    <a:lstStyle/>
                    <a:p>
                      <a:r>
                        <a:rPr lang="en-US" sz="2800" dirty="0"/>
                        <a:t>4</a:t>
                      </a:r>
                    </a:p>
                  </a:txBody>
                  <a:tcPr/>
                </a:tc>
                <a:tc>
                  <a:txBody>
                    <a:bodyPr/>
                    <a:lstStyle/>
                    <a:p>
                      <a:r>
                        <a:rPr lang="en-US" sz="2800" dirty="0"/>
                        <a:t>6</a:t>
                      </a:r>
                    </a:p>
                  </a:txBody>
                  <a:tcPr/>
                </a:tc>
                <a:tc>
                  <a:txBody>
                    <a:bodyPr/>
                    <a:lstStyle/>
                    <a:p>
                      <a:r>
                        <a:rPr lang="en-US" sz="2800" dirty="0"/>
                        <a:t>3</a:t>
                      </a:r>
                    </a:p>
                  </a:txBody>
                  <a:tcPr/>
                </a:tc>
                <a:extLst>
                  <a:ext uri="{0D108BD9-81ED-4DB2-BD59-A6C34878D82A}">
                    <a16:rowId xmlns:a16="http://schemas.microsoft.com/office/drawing/2014/main" val="3564535469"/>
                  </a:ext>
                </a:extLst>
              </a:tr>
              <a:tr h="370840">
                <a:tc>
                  <a:txBody>
                    <a:bodyPr/>
                    <a:lstStyle/>
                    <a:p>
                      <a:r>
                        <a:rPr lang="en-US" sz="2800" dirty="0"/>
                        <a:t>1</a:t>
                      </a:r>
                    </a:p>
                  </a:txBody>
                  <a:tcPr/>
                </a:tc>
                <a:tc>
                  <a:txBody>
                    <a:bodyPr/>
                    <a:lstStyle/>
                    <a:p>
                      <a:r>
                        <a:rPr lang="en-US" sz="2800" dirty="0"/>
                        <a:t>8</a:t>
                      </a:r>
                    </a:p>
                  </a:txBody>
                  <a:tcPr/>
                </a:tc>
                <a:tc>
                  <a:txBody>
                    <a:bodyPr/>
                    <a:lstStyle/>
                    <a:p>
                      <a:r>
                        <a:rPr lang="en-US" sz="2800" dirty="0"/>
                        <a:t>9</a:t>
                      </a:r>
                    </a:p>
                  </a:txBody>
                  <a:tcPr/>
                </a:tc>
                <a:tc>
                  <a:txBody>
                    <a:bodyPr/>
                    <a:lstStyle/>
                    <a:p>
                      <a:r>
                        <a:rPr lang="en-US" sz="2800" dirty="0"/>
                        <a:t>7</a:t>
                      </a:r>
                    </a:p>
                  </a:txBody>
                  <a:tcPr/>
                </a:tc>
                <a:extLst>
                  <a:ext uri="{0D108BD9-81ED-4DB2-BD59-A6C34878D82A}">
                    <a16:rowId xmlns:a16="http://schemas.microsoft.com/office/drawing/2014/main" val="389982905"/>
                  </a:ext>
                </a:extLst>
              </a:tr>
              <a:tr h="370840">
                <a:tc>
                  <a:txBody>
                    <a:bodyPr/>
                    <a:lstStyle/>
                    <a:p>
                      <a:r>
                        <a:rPr lang="en-US" sz="2800" dirty="0"/>
                        <a:t>2</a:t>
                      </a:r>
                    </a:p>
                  </a:txBody>
                  <a:tcPr/>
                </a:tc>
                <a:tc>
                  <a:txBody>
                    <a:bodyPr/>
                    <a:lstStyle/>
                    <a:p>
                      <a:r>
                        <a:rPr lang="en-US" sz="2800" dirty="0"/>
                        <a:t>9</a:t>
                      </a:r>
                    </a:p>
                  </a:txBody>
                  <a:tcPr/>
                </a:tc>
                <a:tc>
                  <a:txBody>
                    <a:bodyPr/>
                    <a:lstStyle/>
                    <a:p>
                      <a:r>
                        <a:rPr lang="en-US" sz="2800" dirty="0"/>
                        <a:t>1</a:t>
                      </a:r>
                    </a:p>
                  </a:txBody>
                  <a:tcPr/>
                </a:tc>
                <a:tc>
                  <a:txBody>
                    <a:bodyPr/>
                    <a:lstStyle/>
                    <a:p>
                      <a:r>
                        <a:rPr lang="en-US" sz="2800" dirty="0"/>
                        <a:t>2</a:t>
                      </a:r>
                    </a:p>
                  </a:txBody>
                  <a:tcPr/>
                </a:tc>
                <a:extLst>
                  <a:ext uri="{0D108BD9-81ED-4DB2-BD59-A6C34878D82A}">
                    <a16:rowId xmlns:a16="http://schemas.microsoft.com/office/drawing/2014/main" val="1624127791"/>
                  </a:ext>
                </a:extLst>
              </a:tr>
              <a:tr h="370840">
                <a:tc>
                  <a:txBody>
                    <a:bodyPr/>
                    <a:lstStyle/>
                    <a:p>
                      <a:r>
                        <a:rPr lang="en-US" sz="2800" dirty="0"/>
                        <a:t>3</a:t>
                      </a:r>
                    </a:p>
                  </a:txBody>
                  <a:tcPr/>
                </a:tc>
                <a:tc>
                  <a:txBody>
                    <a:bodyPr/>
                    <a:lstStyle/>
                    <a:p>
                      <a:r>
                        <a:rPr lang="en-US" sz="2800" dirty="0"/>
                        <a:t>4</a:t>
                      </a:r>
                    </a:p>
                  </a:txBody>
                  <a:tcPr/>
                </a:tc>
                <a:tc>
                  <a:txBody>
                    <a:bodyPr/>
                    <a:lstStyle/>
                    <a:p>
                      <a:r>
                        <a:rPr lang="en-US" sz="2800" dirty="0"/>
                        <a:t>4</a:t>
                      </a:r>
                    </a:p>
                  </a:txBody>
                  <a:tcPr/>
                </a:tc>
                <a:tc>
                  <a:txBody>
                    <a:bodyPr/>
                    <a:lstStyle/>
                    <a:p>
                      <a:r>
                        <a:rPr lang="en-US" sz="2800" dirty="0"/>
                        <a:t>3</a:t>
                      </a:r>
                    </a:p>
                  </a:txBody>
                  <a:tcPr/>
                </a:tc>
                <a:extLst>
                  <a:ext uri="{0D108BD9-81ED-4DB2-BD59-A6C34878D82A}">
                    <a16:rowId xmlns:a16="http://schemas.microsoft.com/office/drawing/2014/main" val="1589369248"/>
                  </a:ext>
                </a:extLst>
              </a:tr>
            </a:tbl>
          </a:graphicData>
        </a:graphic>
      </p:graphicFrame>
      <p:sp>
        <p:nvSpPr>
          <p:cNvPr id="3" name="TextBox 2">
            <a:extLst>
              <a:ext uri="{FF2B5EF4-FFF2-40B4-BE49-F238E27FC236}">
                <a16:creationId xmlns:a16="http://schemas.microsoft.com/office/drawing/2014/main" id="{D4A3B7A6-3204-4374-A441-34BDDA59FDC2}"/>
              </a:ext>
            </a:extLst>
          </p:cNvPr>
          <p:cNvSpPr txBox="1"/>
          <p:nvPr/>
        </p:nvSpPr>
        <p:spPr>
          <a:xfrm>
            <a:off x="687973" y="3622236"/>
            <a:ext cx="5828297" cy="461665"/>
          </a:xfrm>
          <a:prstGeom prst="rect">
            <a:avLst/>
          </a:prstGeom>
          <a:noFill/>
        </p:spPr>
        <p:txBody>
          <a:bodyPr wrap="square" rtlCol="0">
            <a:spAutoFit/>
          </a:bodyPr>
          <a:lstStyle/>
          <a:p>
            <a:r>
              <a:rPr lang="en-US" sz="2400" dirty="0"/>
              <a:t>Max Pooling : One example of pooling layer</a:t>
            </a:r>
          </a:p>
        </p:txBody>
      </p:sp>
      <p:graphicFrame>
        <p:nvGraphicFramePr>
          <p:cNvPr id="5" name="Table 4">
            <a:extLst>
              <a:ext uri="{FF2B5EF4-FFF2-40B4-BE49-F238E27FC236}">
                <a16:creationId xmlns:a16="http://schemas.microsoft.com/office/drawing/2014/main" id="{F0D9ABD0-F3AF-4038-8F2D-6050A402B88E}"/>
              </a:ext>
            </a:extLst>
          </p:cNvPr>
          <p:cNvGraphicFramePr>
            <a:graphicFrameLocks noGrp="1"/>
          </p:cNvGraphicFramePr>
          <p:nvPr>
            <p:extLst>
              <p:ext uri="{D42A27DB-BD31-4B8C-83A1-F6EECF244321}">
                <p14:modId xmlns:p14="http://schemas.microsoft.com/office/powerpoint/2010/main" val="436654158"/>
              </p:ext>
            </p:extLst>
          </p:nvPr>
        </p:nvGraphicFramePr>
        <p:xfrm>
          <a:off x="7605128" y="2256255"/>
          <a:ext cx="1227222" cy="914400"/>
        </p:xfrm>
        <a:graphic>
          <a:graphicData uri="http://schemas.openxmlformats.org/drawingml/2006/table">
            <a:tbl>
              <a:tblPr bandRow="1">
                <a:tableStyleId>{5C22544A-7EE6-4342-B048-85BDC9FD1C3A}</a:tableStyleId>
              </a:tblPr>
              <a:tblGrid>
                <a:gridCol w="613611">
                  <a:extLst>
                    <a:ext uri="{9D8B030D-6E8A-4147-A177-3AD203B41FA5}">
                      <a16:colId xmlns:a16="http://schemas.microsoft.com/office/drawing/2014/main" val="4203435087"/>
                    </a:ext>
                  </a:extLst>
                </a:gridCol>
                <a:gridCol w="613611">
                  <a:extLst>
                    <a:ext uri="{9D8B030D-6E8A-4147-A177-3AD203B41FA5}">
                      <a16:colId xmlns:a16="http://schemas.microsoft.com/office/drawing/2014/main" val="351247278"/>
                    </a:ext>
                  </a:extLst>
                </a:gridCol>
              </a:tblGrid>
              <a:tr h="370840">
                <a:tc>
                  <a:txBody>
                    <a:bodyPr/>
                    <a:lstStyle/>
                    <a:p>
                      <a:r>
                        <a:rPr lang="en-US" sz="2400" dirty="0"/>
                        <a:t>8</a:t>
                      </a:r>
                    </a:p>
                  </a:txBody>
                  <a:tcPr/>
                </a:tc>
                <a:tc>
                  <a:txBody>
                    <a:bodyPr/>
                    <a:lstStyle/>
                    <a:p>
                      <a:r>
                        <a:rPr lang="en-US" sz="2400" dirty="0"/>
                        <a:t>9</a:t>
                      </a:r>
                    </a:p>
                  </a:txBody>
                  <a:tcPr/>
                </a:tc>
                <a:extLst>
                  <a:ext uri="{0D108BD9-81ED-4DB2-BD59-A6C34878D82A}">
                    <a16:rowId xmlns:a16="http://schemas.microsoft.com/office/drawing/2014/main" val="1309560411"/>
                  </a:ext>
                </a:extLst>
              </a:tr>
              <a:tr h="370840">
                <a:tc>
                  <a:txBody>
                    <a:bodyPr/>
                    <a:lstStyle/>
                    <a:p>
                      <a:r>
                        <a:rPr lang="en-US" sz="2400" dirty="0"/>
                        <a:t>9</a:t>
                      </a:r>
                    </a:p>
                  </a:txBody>
                  <a:tcPr/>
                </a:tc>
                <a:tc>
                  <a:txBody>
                    <a:bodyPr/>
                    <a:lstStyle/>
                    <a:p>
                      <a:r>
                        <a:rPr lang="en-US" sz="2400" dirty="0"/>
                        <a:t>4</a:t>
                      </a:r>
                    </a:p>
                  </a:txBody>
                  <a:tcPr/>
                </a:tc>
                <a:extLst>
                  <a:ext uri="{0D108BD9-81ED-4DB2-BD59-A6C34878D82A}">
                    <a16:rowId xmlns:a16="http://schemas.microsoft.com/office/drawing/2014/main" val="3393676949"/>
                  </a:ext>
                </a:extLst>
              </a:tr>
            </a:tbl>
          </a:graphicData>
        </a:graphic>
      </p:graphicFrame>
      <p:sp>
        <p:nvSpPr>
          <p:cNvPr id="6" name="TextBox 5">
            <a:extLst>
              <a:ext uri="{FF2B5EF4-FFF2-40B4-BE49-F238E27FC236}">
                <a16:creationId xmlns:a16="http://schemas.microsoft.com/office/drawing/2014/main" id="{3A24E190-2FF1-4409-8C70-B7B137D60371}"/>
              </a:ext>
            </a:extLst>
          </p:cNvPr>
          <p:cNvSpPr txBox="1"/>
          <p:nvPr/>
        </p:nvSpPr>
        <p:spPr>
          <a:xfrm>
            <a:off x="7087769" y="3744785"/>
            <a:ext cx="3459079" cy="830997"/>
          </a:xfrm>
          <a:prstGeom prst="rect">
            <a:avLst/>
          </a:prstGeom>
          <a:noFill/>
        </p:spPr>
        <p:txBody>
          <a:bodyPr wrap="square" rtlCol="0">
            <a:spAutoFit/>
          </a:bodyPr>
          <a:lstStyle/>
          <a:p>
            <a:r>
              <a:rPr lang="en-US" sz="2400" dirty="0"/>
              <a:t>f=2   ,s=2   </a:t>
            </a:r>
          </a:p>
          <a:p>
            <a:r>
              <a:rPr lang="en-US" sz="2400" dirty="0"/>
              <a:t>4X4 converted to 2X2</a:t>
            </a:r>
          </a:p>
        </p:txBody>
      </p:sp>
      <p:sp>
        <p:nvSpPr>
          <p:cNvPr id="4" name="TextBox 3">
            <a:extLst>
              <a:ext uri="{FF2B5EF4-FFF2-40B4-BE49-F238E27FC236}">
                <a16:creationId xmlns:a16="http://schemas.microsoft.com/office/drawing/2014/main" id="{B74AD656-CCB1-4A00-B34C-368D9C7C6A6B}"/>
              </a:ext>
            </a:extLst>
          </p:cNvPr>
          <p:cNvSpPr txBox="1"/>
          <p:nvPr/>
        </p:nvSpPr>
        <p:spPr>
          <a:xfrm>
            <a:off x="3714750" y="314325"/>
            <a:ext cx="4752975" cy="769441"/>
          </a:xfrm>
          <a:prstGeom prst="rect">
            <a:avLst/>
          </a:prstGeom>
          <a:noFill/>
        </p:spPr>
        <p:txBody>
          <a:bodyPr wrap="square" rtlCol="0">
            <a:spAutoFit/>
          </a:bodyPr>
          <a:lstStyle/>
          <a:p>
            <a:pPr algn="ctr"/>
            <a:r>
              <a:rPr lang="en-US" sz="4400" dirty="0">
                <a:solidFill>
                  <a:srgbClr val="C00000"/>
                </a:solidFill>
                <a:latin typeface="Times New Roman" panose="02020603050405020304" pitchFamily="18" charset="0"/>
                <a:cs typeface="Times New Roman" panose="02020603050405020304" pitchFamily="18" charset="0"/>
              </a:rPr>
              <a:t>Pooling</a:t>
            </a:r>
          </a:p>
        </p:txBody>
      </p:sp>
      <p:sp>
        <p:nvSpPr>
          <p:cNvPr id="7" name="Rectangle 6">
            <a:extLst>
              <a:ext uri="{FF2B5EF4-FFF2-40B4-BE49-F238E27FC236}">
                <a16:creationId xmlns:a16="http://schemas.microsoft.com/office/drawing/2014/main" id="{6C5D2C5D-A39A-455F-AC81-6F74FD31026F}"/>
              </a:ext>
            </a:extLst>
          </p:cNvPr>
          <p:cNvSpPr/>
          <p:nvPr/>
        </p:nvSpPr>
        <p:spPr>
          <a:xfrm>
            <a:off x="2021473" y="5243295"/>
            <a:ext cx="9086850" cy="646331"/>
          </a:xfrm>
          <a:prstGeom prst="rect">
            <a:avLst/>
          </a:prstGeom>
        </p:spPr>
        <p:txBody>
          <a:bodyPr wrap="square">
            <a:spAutoFit/>
          </a:bodyPr>
          <a:lstStyle/>
          <a:p>
            <a:r>
              <a:rPr lang="en-US" dirty="0">
                <a:solidFill>
                  <a:srgbClr val="222222"/>
                </a:solidFill>
                <a:latin typeface="arial" panose="020B0604020202020204" pitchFamily="34" charset="0"/>
              </a:rPr>
              <a:t> Function of Pooling is to progressively reduce the spatial size of the representation to reduce the amount of parameters and computation in the network.</a:t>
            </a:r>
            <a:endParaRPr lang="en-US" dirty="0"/>
          </a:p>
        </p:txBody>
      </p:sp>
      <p:cxnSp>
        <p:nvCxnSpPr>
          <p:cNvPr id="8" name="Straight Connector 7"/>
          <p:cNvCxnSpPr/>
          <p:nvPr/>
        </p:nvCxnSpPr>
        <p:spPr>
          <a:xfrm flipV="1">
            <a:off x="2524260" y="1584101"/>
            <a:ext cx="1249250" cy="1"/>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3277674" y="2079938"/>
            <a:ext cx="927279"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2067063" y="2067061"/>
            <a:ext cx="965916" cy="2"/>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524259" y="2550017"/>
            <a:ext cx="1210614" cy="1588"/>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572777" y="2228046"/>
            <a:ext cx="592429" cy="12878"/>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7972023" y="2434107"/>
            <a:ext cx="412124" cy="1588"/>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7360276" y="2479185"/>
            <a:ext cx="412127" cy="12880"/>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602830" y="2685245"/>
            <a:ext cx="607452" cy="10734"/>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Date Placeholder 15"/>
          <p:cNvSpPr>
            <a:spLocks noGrp="1"/>
          </p:cNvSpPr>
          <p:nvPr>
            <p:ph type="dt" sz="half" idx="10"/>
          </p:nvPr>
        </p:nvSpPr>
        <p:spPr/>
        <p:txBody>
          <a:bodyPr/>
          <a:lstStyle/>
          <a:p>
            <a:fld id="{D8B070D4-2DF2-415A-95BD-5AA60B2D84E0}" type="datetime1">
              <a:rPr lang="en-US" smtClean="0"/>
              <a:t>8/30/2023</a:t>
            </a:fld>
            <a:endParaRPr lang="en-US"/>
          </a:p>
        </p:txBody>
      </p:sp>
      <p:sp>
        <p:nvSpPr>
          <p:cNvPr id="17" name="Slide Number Placeholder 16"/>
          <p:cNvSpPr>
            <a:spLocks noGrp="1"/>
          </p:cNvSpPr>
          <p:nvPr>
            <p:ph type="sldNum" sz="quarter" idx="12"/>
          </p:nvPr>
        </p:nvSpPr>
        <p:spPr/>
        <p:txBody>
          <a:bodyPr/>
          <a:lstStyle/>
          <a:p>
            <a:fld id="{B642A835-42B0-4300-9971-90BF2248F97D}" type="slidenum">
              <a:rPr lang="en-US" smtClean="0"/>
              <a:pPr/>
              <a:t>62</a:t>
            </a:fld>
            <a:endParaRPr lang="en-US"/>
          </a:p>
        </p:txBody>
      </p:sp>
    </p:spTree>
    <p:extLst>
      <p:ext uri="{BB962C8B-B14F-4D97-AF65-F5344CB8AC3E}">
        <p14:creationId xmlns:p14="http://schemas.microsoft.com/office/powerpoint/2010/main" val="2740451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B09F32-8160-41DE-942B-70606098A838}"/>
              </a:ext>
            </a:extLst>
          </p:cNvPr>
          <p:cNvGraphicFramePr>
            <a:graphicFrameLocks noGrp="1"/>
          </p:cNvGraphicFramePr>
          <p:nvPr>
            <p:extLst>
              <p:ext uri="{D42A27DB-BD31-4B8C-83A1-F6EECF244321}">
                <p14:modId xmlns:p14="http://schemas.microsoft.com/office/powerpoint/2010/main" val="3418105192"/>
              </p:ext>
            </p:extLst>
          </p:nvPr>
        </p:nvGraphicFramePr>
        <p:xfrm>
          <a:off x="2519948" y="1549596"/>
          <a:ext cx="2389604" cy="2072640"/>
        </p:xfrm>
        <a:graphic>
          <a:graphicData uri="http://schemas.openxmlformats.org/drawingml/2006/table">
            <a:tbl>
              <a:tblPr bandRow="1">
                <a:tableStyleId>{5C22544A-7EE6-4342-B048-85BDC9FD1C3A}</a:tableStyleId>
              </a:tblPr>
              <a:tblGrid>
                <a:gridCol w="597401">
                  <a:extLst>
                    <a:ext uri="{9D8B030D-6E8A-4147-A177-3AD203B41FA5}">
                      <a16:colId xmlns:a16="http://schemas.microsoft.com/office/drawing/2014/main" val="1751113879"/>
                    </a:ext>
                  </a:extLst>
                </a:gridCol>
                <a:gridCol w="597401">
                  <a:extLst>
                    <a:ext uri="{9D8B030D-6E8A-4147-A177-3AD203B41FA5}">
                      <a16:colId xmlns:a16="http://schemas.microsoft.com/office/drawing/2014/main" val="1503770171"/>
                    </a:ext>
                  </a:extLst>
                </a:gridCol>
                <a:gridCol w="597401">
                  <a:extLst>
                    <a:ext uri="{9D8B030D-6E8A-4147-A177-3AD203B41FA5}">
                      <a16:colId xmlns:a16="http://schemas.microsoft.com/office/drawing/2014/main" val="2369000671"/>
                    </a:ext>
                  </a:extLst>
                </a:gridCol>
                <a:gridCol w="597401">
                  <a:extLst>
                    <a:ext uri="{9D8B030D-6E8A-4147-A177-3AD203B41FA5}">
                      <a16:colId xmlns:a16="http://schemas.microsoft.com/office/drawing/2014/main" val="2029871132"/>
                    </a:ext>
                  </a:extLst>
                </a:gridCol>
              </a:tblGrid>
              <a:tr h="370840">
                <a:tc>
                  <a:txBody>
                    <a:bodyPr/>
                    <a:lstStyle/>
                    <a:p>
                      <a:r>
                        <a:rPr lang="en-US" sz="2800" dirty="0"/>
                        <a:t>1</a:t>
                      </a:r>
                    </a:p>
                  </a:txBody>
                  <a:tcPr/>
                </a:tc>
                <a:tc>
                  <a:txBody>
                    <a:bodyPr/>
                    <a:lstStyle/>
                    <a:p>
                      <a:r>
                        <a:rPr lang="en-US" sz="2800" dirty="0"/>
                        <a:t>4</a:t>
                      </a:r>
                    </a:p>
                  </a:txBody>
                  <a:tcPr/>
                </a:tc>
                <a:tc>
                  <a:txBody>
                    <a:bodyPr/>
                    <a:lstStyle/>
                    <a:p>
                      <a:r>
                        <a:rPr lang="en-US" sz="2800" dirty="0"/>
                        <a:t>6</a:t>
                      </a:r>
                    </a:p>
                  </a:txBody>
                  <a:tcPr/>
                </a:tc>
                <a:tc>
                  <a:txBody>
                    <a:bodyPr/>
                    <a:lstStyle/>
                    <a:p>
                      <a:r>
                        <a:rPr lang="en-US" sz="2800" dirty="0"/>
                        <a:t>3</a:t>
                      </a:r>
                    </a:p>
                  </a:txBody>
                  <a:tcPr/>
                </a:tc>
                <a:extLst>
                  <a:ext uri="{0D108BD9-81ED-4DB2-BD59-A6C34878D82A}">
                    <a16:rowId xmlns:a16="http://schemas.microsoft.com/office/drawing/2014/main" val="3564535469"/>
                  </a:ext>
                </a:extLst>
              </a:tr>
              <a:tr h="370840">
                <a:tc>
                  <a:txBody>
                    <a:bodyPr/>
                    <a:lstStyle/>
                    <a:p>
                      <a:r>
                        <a:rPr lang="en-US" sz="2800" dirty="0"/>
                        <a:t>1</a:t>
                      </a:r>
                    </a:p>
                  </a:txBody>
                  <a:tcPr/>
                </a:tc>
                <a:tc>
                  <a:txBody>
                    <a:bodyPr/>
                    <a:lstStyle/>
                    <a:p>
                      <a:r>
                        <a:rPr lang="en-US" sz="2800" dirty="0"/>
                        <a:t>8</a:t>
                      </a:r>
                    </a:p>
                  </a:txBody>
                  <a:tcPr/>
                </a:tc>
                <a:tc>
                  <a:txBody>
                    <a:bodyPr/>
                    <a:lstStyle/>
                    <a:p>
                      <a:r>
                        <a:rPr lang="en-US" sz="2800" dirty="0"/>
                        <a:t>9</a:t>
                      </a:r>
                    </a:p>
                  </a:txBody>
                  <a:tcPr/>
                </a:tc>
                <a:tc>
                  <a:txBody>
                    <a:bodyPr/>
                    <a:lstStyle/>
                    <a:p>
                      <a:r>
                        <a:rPr lang="en-US" sz="2800" dirty="0"/>
                        <a:t>7</a:t>
                      </a:r>
                    </a:p>
                  </a:txBody>
                  <a:tcPr/>
                </a:tc>
                <a:extLst>
                  <a:ext uri="{0D108BD9-81ED-4DB2-BD59-A6C34878D82A}">
                    <a16:rowId xmlns:a16="http://schemas.microsoft.com/office/drawing/2014/main" val="389982905"/>
                  </a:ext>
                </a:extLst>
              </a:tr>
              <a:tr h="370840">
                <a:tc>
                  <a:txBody>
                    <a:bodyPr/>
                    <a:lstStyle/>
                    <a:p>
                      <a:r>
                        <a:rPr lang="en-US" sz="2800" dirty="0"/>
                        <a:t>2</a:t>
                      </a:r>
                    </a:p>
                  </a:txBody>
                  <a:tcPr/>
                </a:tc>
                <a:tc>
                  <a:txBody>
                    <a:bodyPr/>
                    <a:lstStyle/>
                    <a:p>
                      <a:r>
                        <a:rPr lang="en-US" sz="2800" dirty="0"/>
                        <a:t>9</a:t>
                      </a:r>
                    </a:p>
                  </a:txBody>
                  <a:tcPr/>
                </a:tc>
                <a:tc>
                  <a:txBody>
                    <a:bodyPr/>
                    <a:lstStyle/>
                    <a:p>
                      <a:r>
                        <a:rPr lang="en-US" sz="2800" dirty="0"/>
                        <a:t>1</a:t>
                      </a:r>
                    </a:p>
                  </a:txBody>
                  <a:tcPr/>
                </a:tc>
                <a:tc>
                  <a:txBody>
                    <a:bodyPr/>
                    <a:lstStyle/>
                    <a:p>
                      <a:r>
                        <a:rPr lang="en-US" sz="2800" dirty="0"/>
                        <a:t>2</a:t>
                      </a:r>
                    </a:p>
                  </a:txBody>
                  <a:tcPr/>
                </a:tc>
                <a:extLst>
                  <a:ext uri="{0D108BD9-81ED-4DB2-BD59-A6C34878D82A}">
                    <a16:rowId xmlns:a16="http://schemas.microsoft.com/office/drawing/2014/main" val="1624127791"/>
                  </a:ext>
                </a:extLst>
              </a:tr>
              <a:tr h="370840">
                <a:tc>
                  <a:txBody>
                    <a:bodyPr/>
                    <a:lstStyle/>
                    <a:p>
                      <a:r>
                        <a:rPr lang="en-US" sz="2800" dirty="0"/>
                        <a:t>3</a:t>
                      </a:r>
                    </a:p>
                  </a:txBody>
                  <a:tcPr/>
                </a:tc>
                <a:tc>
                  <a:txBody>
                    <a:bodyPr/>
                    <a:lstStyle/>
                    <a:p>
                      <a:r>
                        <a:rPr lang="en-US" sz="2800" dirty="0"/>
                        <a:t>4</a:t>
                      </a:r>
                    </a:p>
                  </a:txBody>
                  <a:tcPr/>
                </a:tc>
                <a:tc>
                  <a:txBody>
                    <a:bodyPr/>
                    <a:lstStyle/>
                    <a:p>
                      <a:r>
                        <a:rPr lang="en-US" sz="2800" dirty="0"/>
                        <a:t>4</a:t>
                      </a:r>
                    </a:p>
                  </a:txBody>
                  <a:tcPr/>
                </a:tc>
                <a:tc>
                  <a:txBody>
                    <a:bodyPr/>
                    <a:lstStyle/>
                    <a:p>
                      <a:r>
                        <a:rPr lang="en-US" sz="2800" dirty="0"/>
                        <a:t>3</a:t>
                      </a:r>
                    </a:p>
                  </a:txBody>
                  <a:tcPr/>
                </a:tc>
                <a:extLst>
                  <a:ext uri="{0D108BD9-81ED-4DB2-BD59-A6C34878D82A}">
                    <a16:rowId xmlns:a16="http://schemas.microsoft.com/office/drawing/2014/main" val="1589369248"/>
                  </a:ext>
                </a:extLst>
              </a:tr>
            </a:tbl>
          </a:graphicData>
        </a:graphic>
      </p:graphicFrame>
      <p:sp>
        <p:nvSpPr>
          <p:cNvPr id="3" name="TextBox 2">
            <a:extLst>
              <a:ext uri="{FF2B5EF4-FFF2-40B4-BE49-F238E27FC236}">
                <a16:creationId xmlns:a16="http://schemas.microsoft.com/office/drawing/2014/main" id="{D4A3B7A6-3204-4374-A441-34BDDA59FDC2}"/>
              </a:ext>
            </a:extLst>
          </p:cNvPr>
          <p:cNvSpPr txBox="1"/>
          <p:nvPr/>
        </p:nvSpPr>
        <p:spPr>
          <a:xfrm>
            <a:off x="687973" y="3622236"/>
            <a:ext cx="5828297" cy="461665"/>
          </a:xfrm>
          <a:prstGeom prst="rect">
            <a:avLst/>
          </a:prstGeom>
          <a:noFill/>
        </p:spPr>
        <p:txBody>
          <a:bodyPr wrap="square" rtlCol="0">
            <a:spAutoFit/>
          </a:bodyPr>
          <a:lstStyle/>
          <a:p>
            <a:r>
              <a:rPr lang="en-US" sz="2400" dirty="0"/>
              <a:t>Max Pooling : One example of pooling layer</a:t>
            </a:r>
          </a:p>
        </p:txBody>
      </p:sp>
      <p:graphicFrame>
        <p:nvGraphicFramePr>
          <p:cNvPr id="5" name="Table 4">
            <a:extLst>
              <a:ext uri="{FF2B5EF4-FFF2-40B4-BE49-F238E27FC236}">
                <a16:creationId xmlns:a16="http://schemas.microsoft.com/office/drawing/2014/main" id="{F0D9ABD0-F3AF-4038-8F2D-6050A402B88E}"/>
              </a:ext>
            </a:extLst>
          </p:cNvPr>
          <p:cNvGraphicFramePr>
            <a:graphicFrameLocks noGrp="1"/>
          </p:cNvGraphicFramePr>
          <p:nvPr>
            <p:extLst>
              <p:ext uri="{D42A27DB-BD31-4B8C-83A1-F6EECF244321}">
                <p14:modId xmlns:p14="http://schemas.microsoft.com/office/powerpoint/2010/main" val="436654158"/>
              </p:ext>
            </p:extLst>
          </p:nvPr>
        </p:nvGraphicFramePr>
        <p:xfrm>
          <a:off x="7605128" y="2256255"/>
          <a:ext cx="1227222" cy="914400"/>
        </p:xfrm>
        <a:graphic>
          <a:graphicData uri="http://schemas.openxmlformats.org/drawingml/2006/table">
            <a:tbl>
              <a:tblPr bandRow="1">
                <a:tableStyleId>{5C22544A-7EE6-4342-B048-85BDC9FD1C3A}</a:tableStyleId>
              </a:tblPr>
              <a:tblGrid>
                <a:gridCol w="613611">
                  <a:extLst>
                    <a:ext uri="{9D8B030D-6E8A-4147-A177-3AD203B41FA5}">
                      <a16:colId xmlns:a16="http://schemas.microsoft.com/office/drawing/2014/main" val="4203435087"/>
                    </a:ext>
                  </a:extLst>
                </a:gridCol>
                <a:gridCol w="613611">
                  <a:extLst>
                    <a:ext uri="{9D8B030D-6E8A-4147-A177-3AD203B41FA5}">
                      <a16:colId xmlns:a16="http://schemas.microsoft.com/office/drawing/2014/main" val="351247278"/>
                    </a:ext>
                  </a:extLst>
                </a:gridCol>
              </a:tblGrid>
              <a:tr h="370840">
                <a:tc>
                  <a:txBody>
                    <a:bodyPr/>
                    <a:lstStyle/>
                    <a:p>
                      <a:r>
                        <a:rPr lang="en-US" sz="2400" dirty="0"/>
                        <a:t>8</a:t>
                      </a:r>
                    </a:p>
                  </a:txBody>
                  <a:tcPr/>
                </a:tc>
                <a:tc>
                  <a:txBody>
                    <a:bodyPr/>
                    <a:lstStyle/>
                    <a:p>
                      <a:r>
                        <a:rPr lang="en-US" sz="2400" dirty="0"/>
                        <a:t>9</a:t>
                      </a:r>
                    </a:p>
                  </a:txBody>
                  <a:tcPr/>
                </a:tc>
                <a:extLst>
                  <a:ext uri="{0D108BD9-81ED-4DB2-BD59-A6C34878D82A}">
                    <a16:rowId xmlns:a16="http://schemas.microsoft.com/office/drawing/2014/main" val="1309560411"/>
                  </a:ext>
                </a:extLst>
              </a:tr>
              <a:tr h="370840">
                <a:tc>
                  <a:txBody>
                    <a:bodyPr/>
                    <a:lstStyle/>
                    <a:p>
                      <a:r>
                        <a:rPr lang="en-US" sz="2400" dirty="0"/>
                        <a:t>9</a:t>
                      </a:r>
                    </a:p>
                  </a:txBody>
                  <a:tcPr/>
                </a:tc>
                <a:tc>
                  <a:txBody>
                    <a:bodyPr/>
                    <a:lstStyle/>
                    <a:p>
                      <a:r>
                        <a:rPr lang="en-US" sz="2400" dirty="0"/>
                        <a:t>4</a:t>
                      </a:r>
                    </a:p>
                  </a:txBody>
                  <a:tcPr/>
                </a:tc>
                <a:extLst>
                  <a:ext uri="{0D108BD9-81ED-4DB2-BD59-A6C34878D82A}">
                    <a16:rowId xmlns:a16="http://schemas.microsoft.com/office/drawing/2014/main" val="3393676949"/>
                  </a:ext>
                </a:extLst>
              </a:tr>
            </a:tbl>
          </a:graphicData>
        </a:graphic>
      </p:graphicFrame>
      <p:sp>
        <p:nvSpPr>
          <p:cNvPr id="6" name="TextBox 5">
            <a:extLst>
              <a:ext uri="{FF2B5EF4-FFF2-40B4-BE49-F238E27FC236}">
                <a16:creationId xmlns:a16="http://schemas.microsoft.com/office/drawing/2014/main" id="{3A24E190-2FF1-4409-8C70-B7B137D60371}"/>
              </a:ext>
            </a:extLst>
          </p:cNvPr>
          <p:cNvSpPr txBox="1"/>
          <p:nvPr/>
        </p:nvSpPr>
        <p:spPr>
          <a:xfrm>
            <a:off x="7087769" y="3744785"/>
            <a:ext cx="3459079" cy="830997"/>
          </a:xfrm>
          <a:prstGeom prst="rect">
            <a:avLst/>
          </a:prstGeom>
          <a:noFill/>
        </p:spPr>
        <p:txBody>
          <a:bodyPr wrap="square" rtlCol="0">
            <a:spAutoFit/>
          </a:bodyPr>
          <a:lstStyle/>
          <a:p>
            <a:r>
              <a:rPr lang="en-US" sz="2400" dirty="0"/>
              <a:t>f=2</a:t>
            </a:r>
          </a:p>
          <a:p>
            <a:r>
              <a:rPr lang="en-US" sz="2400" dirty="0"/>
              <a:t>s=2   4X4 converted to 2X2</a:t>
            </a:r>
          </a:p>
        </p:txBody>
      </p:sp>
      <p:sp>
        <p:nvSpPr>
          <p:cNvPr id="4" name="TextBox 3">
            <a:extLst>
              <a:ext uri="{FF2B5EF4-FFF2-40B4-BE49-F238E27FC236}">
                <a16:creationId xmlns:a16="http://schemas.microsoft.com/office/drawing/2014/main" id="{B74AD656-CCB1-4A00-B34C-368D9C7C6A6B}"/>
              </a:ext>
            </a:extLst>
          </p:cNvPr>
          <p:cNvSpPr txBox="1"/>
          <p:nvPr/>
        </p:nvSpPr>
        <p:spPr>
          <a:xfrm>
            <a:off x="3714750" y="314325"/>
            <a:ext cx="4752975" cy="769441"/>
          </a:xfrm>
          <a:prstGeom prst="rect">
            <a:avLst/>
          </a:prstGeom>
          <a:noFill/>
        </p:spPr>
        <p:txBody>
          <a:bodyPr wrap="square" rtlCol="0">
            <a:spAutoFit/>
          </a:bodyPr>
          <a:lstStyle/>
          <a:p>
            <a:pPr algn="ctr"/>
            <a:r>
              <a:rPr lang="en-US" sz="4400" dirty="0">
                <a:solidFill>
                  <a:srgbClr val="C00000"/>
                </a:solidFill>
                <a:latin typeface="Times New Roman" panose="02020603050405020304" pitchFamily="18" charset="0"/>
                <a:cs typeface="Times New Roman" panose="02020603050405020304" pitchFamily="18" charset="0"/>
              </a:rPr>
              <a:t>Pooling</a:t>
            </a:r>
          </a:p>
        </p:txBody>
      </p:sp>
      <p:sp>
        <p:nvSpPr>
          <p:cNvPr id="7" name="Rectangle 6">
            <a:extLst>
              <a:ext uri="{FF2B5EF4-FFF2-40B4-BE49-F238E27FC236}">
                <a16:creationId xmlns:a16="http://schemas.microsoft.com/office/drawing/2014/main" id="{6C5D2C5D-A39A-455F-AC81-6F74FD31026F}"/>
              </a:ext>
            </a:extLst>
          </p:cNvPr>
          <p:cNvSpPr/>
          <p:nvPr/>
        </p:nvSpPr>
        <p:spPr>
          <a:xfrm>
            <a:off x="2021473" y="5243295"/>
            <a:ext cx="9086850" cy="646331"/>
          </a:xfrm>
          <a:prstGeom prst="rect">
            <a:avLst/>
          </a:prstGeom>
        </p:spPr>
        <p:txBody>
          <a:bodyPr wrap="square">
            <a:spAutoFit/>
          </a:bodyPr>
          <a:lstStyle/>
          <a:p>
            <a:r>
              <a:rPr lang="en-US" dirty="0">
                <a:solidFill>
                  <a:srgbClr val="222222"/>
                </a:solidFill>
                <a:latin typeface="arial" panose="020B0604020202020204" pitchFamily="34" charset="0"/>
              </a:rPr>
              <a:t> Function of Pooling is to progressively reduce the spatial size of the representation to reduce the amount of parameters and computation in the network.</a:t>
            </a:r>
            <a:endParaRPr lang="en-US" dirty="0"/>
          </a:p>
        </p:txBody>
      </p:sp>
      <p:cxnSp>
        <p:nvCxnSpPr>
          <p:cNvPr id="8" name="Straight Connector 7"/>
          <p:cNvCxnSpPr/>
          <p:nvPr/>
        </p:nvCxnSpPr>
        <p:spPr>
          <a:xfrm>
            <a:off x="3734873" y="1596980"/>
            <a:ext cx="1120462" cy="1588"/>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3277674" y="2079938"/>
            <a:ext cx="927279" cy="12879"/>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398140" y="2079940"/>
            <a:ext cx="965916" cy="2"/>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47752" y="2550017"/>
            <a:ext cx="1133341" cy="1588"/>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165205" y="2228046"/>
            <a:ext cx="592429" cy="12878"/>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7972023" y="2434107"/>
            <a:ext cx="412124" cy="1588"/>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8596649" y="2453428"/>
            <a:ext cx="412127" cy="12880"/>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195258" y="2698123"/>
            <a:ext cx="607452" cy="10734"/>
          </a:xfrm>
          <a:prstGeom prst="line">
            <a:avLst/>
          </a:prstGeom>
          <a:ln w="82550" cap="rnd"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Date Placeholder 15"/>
          <p:cNvSpPr>
            <a:spLocks noGrp="1"/>
          </p:cNvSpPr>
          <p:nvPr>
            <p:ph type="dt" sz="half" idx="10"/>
          </p:nvPr>
        </p:nvSpPr>
        <p:spPr/>
        <p:txBody>
          <a:bodyPr/>
          <a:lstStyle/>
          <a:p>
            <a:fld id="{84386924-B364-4B8C-93C8-2A4BFA734AA4}" type="datetime1">
              <a:rPr lang="en-US" smtClean="0"/>
              <a:t>8/30/2023</a:t>
            </a:fld>
            <a:endParaRPr lang="en-US"/>
          </a:p>
        </p:txBody>
      </p:sp>
      <p:sp>
        <p:nvSpPr>
          <p:cNvPr id="17" name="Slide Number Placeholder 16"/>
          <p:cNvSpPr>
            <a:spLocks noGrp="1"/>
          </p:cNvSpPr>
          <p:nvPr>
            <p:ph type="sldNum" sz="quarter" idx="12"/>
          </p:nvPr>
        </p:nvSpPr>
        <p:spPr/>
        <p:txBody>
          <a:bodyPr/>
          <a:lstStyle/>
          <a:p>
            <a:fld id="{B642A835-42B0-4300-9971-90BF2248F97D}" type="slidenum">
              <a:rPr lang="en-US" smtClean="0"/>
              <a:pPr/>
              <a:t>63</a:t>
            </a:fld>
            <a:endParaRPr lang="en-US"/>
          </a:p>
        </p:txBody>
      </p:sp>
    </p:spTree>
    <p:extLst>
      <p:ext uri="{BB962C8B-B14F-4D97-AF65-F5344CB8AC3E}">
        <p14:creationId xmlns:p14="http://schemas.microsoft.com/office/powerpoint/2010/main" val="2740451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6"/>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endParaRPr/>
          </a:p>
        </p:txBody>
      </p:sp>
      <p:sp>
        <p:nvSpPr>
          <p:cNvPr id="479" name="Google Shape;479;p66"/>
          <p:cNvSpPr txBox="1">
            <a:spLocks noGrp="1"/>
          </p:cNvSpPr>
          <p:nvPr>
            <p:ph type="body" idx="1"/>
          </p:nvPr>
        </p:nvSpPr>
        <p:spPr>
          <a:xfrm>
            <a:off x="1092200" y="2654300"/>
            <a:ext cx="10007600" cy="3264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480" name="Google Shape;480;p66"/>
          <p:cNvPicPr preferRelativeResize="0"/>
          <p:nvPr/>
        </p:nvPicPr>
        <p:blipFill>
          <a:blip r:embed="rId3">
            <a:alphaModFix/>
          </a:blip>
          <a:stretch>
            <a:fillRect/>
          </a:stretch>
        </p:blipFill>
        <p:spPr>
          <a:xfrm>
            <a:off x="2813051" y="552451"/>
            <a:ext cx="6565900" cy="5753100"/>
          </a:xfrm>
          <a:prstGeom prst="rect">
            <a:avLst/>
          </a:prstGeom>
          <a:noFill/>
          <a:ln>
            <a:noFill/>
          </a:ln>
        </p:spPr>
      </p:pic>
    </p:spTree>
    <p:extLst>
      <p:ext uri="{BB962C8B-B14F-4D97-AF65-F5344CB8AC3E}">
        <p14:creationId xmlns:p14="http://schemas.microsoft.com/office/powerpoint/2010/main" val="2417368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8DDAE-6E1D-422D-9A1E-530D418E1738}"/>
              </a:ext>
            </a:extLst>
          </p:cNvPr>
          <p:cNvSpPr>
            <a:spLocks noGrp="1"/>
          </p:cNvSpPr>
          <p:nvPr>
            <p:ph type="title"/>
          </p:nvPr>
        </p:nvSpPr>
        <p:spPr/>
        <p:txBody>
          <a:bodyPr/>
          <a:lstStyle/>
          <a:p>
            <a:r>
              <a:rPr lang="en-IN" dirty="0">
                <a:solidFill>
                  <a:srgbClr val="C00000"/>
                </a:solidFill>
                <a:latin typeface="Times New Roman" panose="02020603050405020304" pitchFamily="18" charset="0"/>
                <a:cs typeface="Times New Roman" panose="02020603050405020304" pitchFamily="18" charset="0"/>
              </a:rPr>
              <a:t>Famous CNN Models</a:t>
            </a:r>
          </a:p>
        </p:txBody>
      </p:sp>
      <p:graphicFrame>
        <p:nvGraphicFramePr>
          <p:cNvPr id="10" name="Content Placeholder 9">
            <a:extLst>
              <a:ext uri="{FF2B5EF4-FFF2-40B4-BE49-F238E27FC236}">
                <a16:creationId xmlns:a16="http://schemas.microsoft.com/office/drawing/2014/main" id="{F67BACC5-43CC-4391-AC7C-8B1BD283CF3E}"/>
              </a:ext>
            </a:extLst>
          </p:cNvPr>
          <p:cNvGraphicFramePr>
            <a:graphicFrameLocks noGrp="1"/>
          </p:cNvGraphicFramePr>
          <p:nvPr>
            <p:ph idx="1"/>
            <p:extLst>
              <p:ext uri="{D42A27DB-BD31-4B8C-83A1-F6EECF244321}">
                <p14:modId xmlns:p14="http://schemas.microsoft.com/office/powerpoint/2010/main" val="3951224855"/>
              </p:ext>
            </p:extLst>
          </p:nvPr>
        </p:nvGraphicFramePr>
        <p:xfrm>
          <a:off x="1097280" y="1577009"/>
          <a:ext cx="10058400" cy="4638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p:cNvSpPr>
            <a:spLocks noGrp="1"/>
          </p:cNvSpPr>
          <p:nvPr>
            <p:ph type="dt" sz="half" idx="10"/>
          </p:nvPr>
        </p:nvSpPr>
        <p:spPr/>
        <p:txBody>
          <a:bodyPr/>
          <a:lstStyle/>
          <a:p>
            <a:fld id="{7E88225C-2B16-44F1-813D-C0A249BFCF28}" type="datetime1">
              <a:rPr lang="en-US" smtClean="0"/>
              <a:t>8/30/2023</a:t>
            </a:fld>
            <a:endParaRPr lang="en-US"/>
          </a:p>
        </p:txBody>
      </p:sp>
      <p:sp>
        <p:nvSpPr>
          <p:cNvPr id="5" name="Slide Number Placeholder 4">
            <a:extLst>
              <a:ext uri="{FF2B5EF4-FFF2-40B4-BE49-F238E27FC236}">
                <a16:creationId xmlns:a16="http://schemas.microsoft.com/office/drawing/2014/main" id="{7541EA95-EF2A-4479-89EB-D55674F0DF41}"/>
              </a:ext>
            </a:extLst>
          </p:cNvPr>
          <p:cNvSpPr>
            <a:spLocks noGrp="1"/>
          </p:cNvSpPr>
          <p:nvPr>
            <p:ph type="sldNum" sz="quarter" idx="12"/>
          </p:nvPr>
        </p:nvSpPr>
        <p:spPr/>
        <p:txBody>
          <a:bodyPr/>
          <a:lstStyle/>
          <a:p>
            <a:fld id="{136EE75F-A70A-4DDE-806F-11FC6A4583CD}" type="slidenum">
              <a:rPr lang="en-IN" smtClean="0"/>
              <a:pPr/>
              <a:t>65</a:t>
            </a:fld>
            <a:endParaRPr lang="en-IN"/>
          </a:p>
        </p:txBody>
      </p:sp>
    </p:spTree>
    <p:extLst>
      <p:ext uri="{BB962C8B-B14F-4D97-AF65-F5344CB8AC3E}">
        <p14:creationId xmlns:p14="http://schemas.microsoft.com/office/powerpoint/2010/main" val="1852246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79C9DB-0747-476A-90EB-2C45E22BE486}"/>
              </a:ext>
            </a:extLst>
          </p:cNvPr>
          <p:cNvPicPr>
            <a:picLocks noChangeAspect="1"/>
          </p:cNvPicPr>
          <p:nvPr/>
        </p:nvPicPr>
        <p:blipFill>
          <a:blip r:embed="rId2"/>
          <a:stretch>
            <a:fillRect/>
          </a:stretch>
        </p:blipFill>
        <p:spPr>
          <a:xfrm>
            <a:off x="0" y="1058845"/>
            <a:ext cx="12192000" cy="4740309"/>
          </a:xfrm>
          <a:prstGeom prst="rect">
            <a:avLst/>
          </a:prstGeom>
        </p:spPr>
      </p:pic>
      <p:sp>
        <p:nvSpPr>
          <p:cNvPr id="3" name="Date Placeholder 2"/>
          <p:cNvSpPr>
            <a:spLocks noGrp="1"/>
          </p:cNvSpPr>
          <p:nvPr>
            <p:ph type="dt" sz="half" idx="10"/>
          </p:nvPr>
        </p:nvSpPr>
        <p:spPr/>
        <p:txBody>
          <a:bodyPr/>
          <a:lstStyle/>
          <a:p>
            <a:fld id="{A6E4750F-223A-4349-8528-5BB81E0C1354}" type="datetime1">
              <a:rPr lang="en-US" smtClean="0"/>
              <a:t>8/30/2023</a:t>
            </a:fld>
            <a:endParaRPr lang="en-US"/>
          </a:p>
        </p:txBody>
      </p:sp>
      <p:sp>
        <p:nvSpPr>
          <p:cNvPr id="5" name="Slide Number Placeholder 4"/>
          <p:cNvSpPr>
            <a:spLocks noGrp="1"/>
          </p:cNvSpPr>
          <p:nvPr>
            <p:ph type="sldNum" sz="quarter" idx="12"/>
          </p:nvPr>
        </p:nvSpPr>
        <p:spPr/>
        <p:txBody>
          <a:bodyPr/>
          <a:lstStyle/>
          <a:p>
            <a:fld id="{B642A835-42B0-4300-9971-90BF2248F97D}" type="slidenum">
              <a:rPr lang="en-US" smtClean="0"/>
              <a:pPr/>
              <a:t>66</a:t>
            </a:fld>
            <a:endParaRPr lang="en-US"/>
          </a:p>
        </p:txBody>
      </p:sp>
    </p:spTree>
    <p:extLst>
      <p:ext uri="{BB962C8B-B14F-4D97-AF65-F5344CB8AC3E}">
        <p14:creationId xmlns:p14="http://schemas.microsoft.com/office/powerpoint/2010/main" val="2488483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4"/>
          <p:cNvSpPr txBox="1">
            <a:spLocks noGrp="1"/>
          </p:cNvSpPr>
          <p:nvPr>
            <p:ph type="title"/>
          </p:nvPr>
        </p:nvSpPr>
        <p:spPr>
          <a:xfrm>
            <a:off x="1092200" y="638133"/>
            <a:ext cx="10007600" cy="1272800"/>
          </a:xfrm>
          <a:prstGeom prst="rect">
            <a:avLst/>
          </a:prstGeom>
        </p:spPr>
        <p:txBody>
          <a:bodyPr spcFirstLastPara="1" vert="horz" wrap="square" lIns="121900" tIns="121900" rIns="121900" bIns="121900" rtlCol="0" anchor="t" anchorCtr="0">
            <a:normAutofit/>
          </a:bodyPr>
          <a:lstStyle/>
          <a:p>
            <a:r>
              <a:rPr lang="en"/>
              <a:t>Locally invariant</a:t>
            </a:r>
            <a:endParaRPr/>
          </a:p>
        </p:txBody>
      </p:sp>
      <p:sp>
        <p:nvSpPr>
          <p:cNvPr id="467" name="Google Shape;467;p64"/>
          <p:cNvSpPr txBox="1">
            <a:spLocks noGrp="1"/>
          </p:cNvSpPr>
          <p:nvPr>
            <p:ph type="body" idx="1"/>
          </p:nvPr>
        </p:nvSpPr>
        <p:spPr>
          <a:xfrm>
            <a:off x="1092200" y="1910933"/>
            <a:ext cx="10007600" cy="4007200"/>
          </a:xfrm>
          <a:prstGeom prst="rect">
            <a:avLst/>
          </a:prstGeom>
        </p:spPr>
        <p:txBody>
          <a:bodyPr spcFirstLastPara="1" vert="horz" wrap="square" lIns="121900" tIns="121900" rIns="121900" bIns="121900" rtlCol="0" anchor="t" anchorCtr="0">
            <a:normAutofit fontScale="92500" lnSpcReduction="10000"/>
          </a:bodyPr>
          <a:lstStyle/>
          <a:p>
            <a:pPr indent="-440256" algn="just">
              <a:lnSpc>
                <a:spcPct val="150000"/>
              </a:lnSpc>
              <a:buSzPts val="1600"/>
            </a:pPr>
            <a:r>
              <a:rPr lang="en" sz="2133"/>
              <a:t>This means that even if the inputs shift around a little bit, the output of the max pooling layer stays constant. </a:t>
            </a:r>
            <a:endParaRPr sz="2133"/>
          </a:p>
          <a:p>
            <a:pPr indent="-440256" algn="just">
              <a:lnSpc>
                <a:spcPct val="150000"/>
              </a:lnSpc>
              <a:spcBef>
                <a:spcPts val="1333"/>
              </a:spcBef>
              <a:buSzPts val="1600"/>
            </a:pPr>
            <a:r>
              <a:rPr lang="en" sz="2133"/>
              <a:t>Local invariance is a very useful property if we care more about whether some feature is present than exactly where it is. </a:t>
            </a:r>
            <a:endParaRPr sz="2133"/>
          </a:p>
          <a:p>
            <a:pPr indent="-440256" algn="just">
              <a:lnSpc>
                <a:spcPct val="150000"/>
              </a:lnSpc>
              <a:spcBef>
                <a:spcPts val="1333"/>
              </a:spcBef>
              <a:buSzPts val="1600"/>
            </a:pPr>
            <a:r>
              <a:rPr lang="en" sz="2133"/>
              <a:t>However, enforcing large amounts of local invariance can destroy our network’s ability to carry important information. </a:t>
            </a:r>
            <a:endParaRPr sz="2133"/>
          </a:p>
          <a:p>
            <a:pPr indent="-440256" algn="just">
              <a:lnSpc>
                <a:spcPct val="150000"/>
              </a:lnSpc>
              <a:spcBef>
                <a:spcPts val="1333"/>
              </a:spcBef>
              <a:spcAft>
                <a:spcPts val="1333"/>
              </a:spcAft>
              <a:buSzPts val="1600"/>
            </a:pPr>
            <a:r>
              <a:rPr lang="en" sz="2133"/>
              <a:t>As a result, we usually keep the spatial extent of our pooling layers quite small.</a:t>
            </a:r>
            <a:endParaRPr sz="2133"/>
          </a:p>
        </p:txBody>
      </p:sp>
    </p:spTree>
    <p:extLst>
      <p:ext uri="{BB962C8B-B14F-4D97-AF65-F5344CB8AC3E}">
        <p14:creationId xmlns:p14="http://schemas.microsoft.com/office/powerpoint/2010/main" val="3397081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r>
              <a:rPr lang="en"/>
              <a:t>fractional max pooling</a:t>
            </a:r>
            <a:endParaRPr/>
          </a:p>
        </p:txBody>
      </p:sp>
      <p:sp>
        <p:nvSpPr>
          <p:cNvPr id="473" name="Google Shape;473;p65"/>
          <p:cNvSpPr txBox="1">
            <a:spLocks noGrp="1"/>
          </p:cNvSpPr>
          <p:nvPr>
            <p:ph type="body" idx="1"/>
          </p:nvPr>
        </p:nvSpPr>
        <p:spPr>
          <a:xfrm>
            <a:off x="1092200" y="1938333"/>
            <a:ext cx="10007600" cy="3980000"/>
          </a:xfrm>
          <a:prstGeom prst="rect">
            <a:avLst/>
          </a:prstGeom>
        </p:spPr>
        <p:txBody>
          <a:bodyPr spcFirstLastPara="1" vert="horz" wrap="square" lIns="121900" tIns="121900" rIns="121900" bIns="121900" rtlCol="0" anchor="t" anchorCtr="0">
            <a:normAutofit/>
          </a:bodyPr>
          <a:lstStyle/>
          <a:p>
            <a:pPr indent="-431789" algn="just">
              <a:lnSpc>
                <a:spcPct val="150000"/>
              </a:lnSpc>
              <a:buSzPts val="1500"/>
            </a:pPr>
            <a:r>
              <a:rPr lang="en" sz="2000"/>
              <a:t>Some recent work that come out of the University of Warwick from Graham, who proposes a concept called fractional max pooling. </a:t>
            </a:r>
            <a:endParaRPr sz="2000"/>
          </a:p>
          <a:p>
            <a:pPr indent="-431789" algn="just">
              <a:lnSpc>
                <a:spcPct val="150000"/>
              </a:lnSpc>
              <a:spcBef>
                <a:spcPts val="1333"/>
              </a:spcBef>
              <a:buSzPts val="1500"/>
            </a:pPr>
            <a:r>
              <a:rPr lang="en" sz="2000"/>
              <a:t>In fractional max pooling, a pseudorandom number generator is used to generate tilings with noninteger lengths for pooling. </a:t>
            </a:r>
            <a:endParaRPr sz="2000"/>
          </a:p>
          <a:p>
            <a:pPr indent="-431789" algn="just">
              <a:lnSpc>
                <a:spcPct val="150000"/>
              </a:lnSpc>
              <a:spcBef>
                <a:spcPts val="1333"/>
              </a:spcBef>
              <a:buSzPts val="1500"/>
            </a:pPr>
            <a:r>
              <a:rPr lang="en" sz="2000"/>
              <a:t>Here, fractional max pooling functions as a strong regularizer, helping prevent overfitting in convolutional networks.</a:t>
            </a:r>
            <a:endParaRPr sz="2000"/>
          </a:p>
          <a:p>
            <a:pPr marL="0" indent="0">
              <a:spcBef>
                <a:spcPts val="1333"/>
              </a:spcBef>
              <a:spcAft>
                <a:spcPts val="1600"/>
              </a:spcAft>
              <a:buNone/>
            </a:pPr>
            <a:endParaRPr/>
          </a:p>
        </p:txBody>
      </p:sp>
    </p:spTree>
    <p:extLst>
      <p:ext uri="{BB962C8B-B14F-4D97-AF65-F5344CB8AC3E}">
        <p14:creationId xmlns:p14="http://schemas.microsoft.com/office/powerpoint/2010/main" val="2669081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6"/>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endParaRPr/>
          </a:p>
        </p:txBody>
      </p:sp>
      <p:sp>
        <p:nvSpPr>
          <p:cNvPr id="479" name="Google Shape;479;p66"/>
          <p:cNvSpPr txBox="1">
            <a:spLocks noGrp="1"/>
          </p:cNvSpPr>
          <p:nvPr>
            <p:ph type="body" idx="1"/>
          </p:nvPr>
        </p:nvSpPr>
        <p:spPr>
          <a:xfrm>
            <a:off x="1092200" y="2654300"/>
            <a:ext cx="10007600" cy="3264000"/>
          </a:xfrm>
          <a:prstGeom prst="rect">
            <a:avLst/>
          </a:prstGeom>
        </p:spPr>
        <p:txBody>
          <a:bodyPr spcFirstLastPara="1" vert="horz" wrap="square" lIns="121900" tIns="121900" rIns="121900" bIns="121900" rtlCol="0" anchor="t" anchorCtr="0">
            <a:normAutofit/>
          </a:bodyPr>
          <a:lstStyle/>
          <a:p>
            <a:pPr marL="0" indent="0">
              <a:spcBef>
                <a:spcPts val="1600"/>
              </a:spcBef>
              <a:spcAft>
                <a:spcPts val="1600"/>
              </a:spcAft>
              <a:buNone/>
            </a:pPr>
            <a:r>
              <a:rPr lang="en-IN"/>
              <a:t>https</a:t>
            </a:r>
            <a:r>
              <a:rPr lang="en-IN" dirty="0"/>
              <a:t>://colab.research.google.com/drive/1oquiOm9pRToQaF5piAd6gwvARb3mv158?usp=sharing</a:t>
            </a:r>
            <a:endParaRPr dirty="0"/>
          </a:p>
        </p:txBody>
      </p:sp>
    </p:spTree>
    <p:extLst>
      <p:ext uri="{BB962C8B-B14F-4D97-AF65-F5344CB8AC3E}">
        <p14:creationId xmlns:p14="http://schemas.microsoft.com/office/powerpoint/2010/main" val="77334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body" idx="1"/>
          </p:nvPr>
        </p:nvSpPr>
        <p:spPr>
          <a:xfrm>
            <a:off x="1092200" y="514700"/>
            <a:ext cx="10007600" cy="5557600"/>
          </a:xfrm>
          <a:prstGeom prst="rect">
            <a:avLst/>
          </a:prstGeom>
        </p:spPr>
        <p:txBody>
          <a:bodyPr spcFirstLastPara="1" vert="horz" wrap="square" lIns="121900" tIns="121900" rIns="121900" bIns="121900" rtlCol="0" anchor="t" anchorCtr="0">
            <a:noAutofit/>
          </a:bodyPr>
          <a:lstStyle/>
          <a:p>
            <a:pPr indent="-430731" algn="just">
              <a:lnSpc>
                <a:spcPct val="150000"/>
              </a:lnSpc>
              <a:buSzPts val="1488"/>
            </a:pPr>
            <a:r>
              <a:rPr lang="en" sz="1983" dirty="0"/>
              <a:t>Faces had certain patterns of light and dark patches that could be exploited for detection</a:t>
            </a:r>
            <a:endParaRPr sz="1983" dirty="0"/>
          </a:p>
          <a:p>
            <a:pPr indent="-430731" algn="just">
              <a:lnSpc>
                <a:spcPct val="150000"/>
              </a:lnSpc>
              <a:spcBef>
                <a:spcPts val="1333"/>
              </a:spcBef>
              <a:buSzPts val="1488"/>
            </a:pPr>
            <a:r>
              <a:rPr lang="en" sz="1983" dirty="0"/>
              <a:t> For example, there is a difference in light intensity between the </a:t>
            </a:r>
            <a:r>
              <a:rPr lang="en" sz="1983" b="1" dirty="0"/>
              <a:t>eye region and the upper cheeks</a:t>
            </a:r>
            <a:r>
              <a:rPr lang="en" sz="1983" dirty="0"/>
              <a:t>,  </a:t>
            </a:r>
            <a:r>
              <a:rPr lang="en" sz="1983" b="1" dirty="0"/>
              <a:t>the nose bridge and the two eyes on either side </a:t>
            </a:r>
            <a:endParaRPr sz="1983" b="1" dirty="0"/>
          </a:p>
          <a:p>
            <a:pPr indent="-430731" algn="just">
              <a:lnSpc>
                <a:spcPct val="150000"/>
              </a:lnSpc>
              <a:spcBef>
                <a:spcPts val="1333"/>
              </a:spcBef>
              <a:buSzPts val="1488"/>
            </a:pPr>
            <a:r>
              <a:rPr lang="en" sz="1983" dirty="0"/>
              <a:t> Each of these features is not very effective at identifying a face. </a:t>
            </a:r>
          </a:p>
          <a:p>
            <a:pPr indent="-430731" algn="just">
              <a:lnSpc>
                <a:spcPct val="150000"/>
              </a:lnSpc>
              <a:spcBef>
                <a:spcPts val="1333"/>
              </a:spcBef>
              <a:buSzPts val="1488"/>
            </a:pPr>
            <a:r>
              <a:rPr lang="en" sz="1983" dirty="0"/>
              <a:t>But when used together (through a classic machine learning algorithm known as boosting) , their combined effectiveness drastically increases. (</a:t>
            </a:r>
            <a:r>
              <a:rPr lang="en" sz="1983" u="sng" dirty="0">
                <a:solidFill>
                  <a:schemeClr val="hlink"/>
                </a:solidFill>
                <a:hlinkClick r:id="rId3"/>
              </a:rPr>
              <a:t>https://www.merl.com/publications/docs/TR2004-043.pdf</a:t>
            </a:r>
            <a:r>
              <a:rPr lang="en" sz="1983" dirty="0"/>
              <a:t>)</a:t>
            </a:r>
            <a:endParaRPr sz="1983" dirty="0"/>
          </a:p>
          <a:p>
            <a:pPr indent="-430731" algn="just">
              <a:lnSpc>
                <a:spcPct val="150000"/>
              </a:lnSpc>
              <a:spcBef>
                <a:spcPts val="1333"/>
              </a:spcBef>
              <a:buSzPts val="1488"/>
            </a:pPr>
            <a:r>
              <a:rPr lang="en" sz="1983" dirty="0"/>
              <a:t>On a dataset of 130 images and 507 faces, the algorithm achieves a 91.4% detection rate with 50 false positives</a:t>
            </a:r>
            <a:endParaRPr sz="1983" dirty="0"/>
          </a:p>
          <a:p>
            <a:pPr indent="-430731" algn="just">
              <a:lnSpc>
                <a:spcPct val="150000"/>
              </a:lnSpc>
              <a:spcBef>
                <a:spcPts val="1333"/>
              </a:spcBef>
              <a:spcAft>
                <a:spcPts val="1333"/>
              </a:spcAft>
              <a:buSzPts val="1488"/>
            </a:pPr>
            <a:r>
              <a:rPr lang="en" sz="1983" b="1" dirty="0"/>
              <a:t>the light intensity comparisons no longer work</a:t>
            </a:r>
            <a:r>
              <a:rPr lang="en" sz="1983" dirty="0"/>
              <a:t> -If a face is partially covered with shade or if the algorithm is looking at a face on the face of a cartoon character </a:t>
            </a:r>
            <a:endParaRPr sz="1736" dirty="0"/>
          </a:p>
        </p:txBody>
      </p:sp>
    </p:spTree>
    <p:extLst>
      <p:ext uri="{BB962C8B-B14F-4D97-AF65-F5344CB8AC3E}">
        <p14:creationId xmlns:p14="http://schemas.microsoft.com/office/powerpoint/2010/main" val="3630964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68"/>
          <p:cNvPicPr preferRelativeResize="0"/>
          <p:nvPr/>
        </p:nvPicPr>
        <p:blipFill>
          <a:blip r:embed="rId3">
            <a:alphaModFix/>
          </a:blip>
          <a:stretch>
            <a:fillRect/>
          </a:stretch>
        </p:blipFill>
        <p:spPr>
          <a:xfrm>
            <a:off x="5938600" y="364134"/>
            <a:ext cx="4791235" cy="6146197"/>
          </a:xfrm>
          <a:prstGeom prst="rect">
            <a:avLst/>
          </a:prstGeom>
          <a:noFill/>
          <a:ln>
            <a:noFill/>
          </a:ln>
        </p:spPr>
      </p:pic>
      <p:sp>
        <p:nvSpPr>
          <p:cNvPr id="492" name="Google Shape;492;p68"/>
          <p:cNvSpPr txBox="1"/>
          <p:nvPr/>
        </p:nvSpPr>
        <p:spPr>
          <a:xfrm>
            <a:off x="1368867" y="2587134"/>
            <a:ext cx="4000000" cy="1354176"/>
          </a:xfrm>
          <a:prstGeom prst="rect">
            <a:avLst/>
          </a:prstGeom>
          <a:noFill/>
          <a:ln>
            <a:noFill/>
          </a:ln>
        </p:spPr>
        <p:txBody>
          <a:bodyPr spcFirstLastPara="1" wrap="square" lIns="121900" tIns="121900" rIns="121900" bIns="121900" anchor="t" anchorCtr="0">
            <a:spAutoFit/>
          </a:bodyPr>
          <a:lstStyle/>
          <a:p>
            <a:pPr algn="just"/>
            <a:r>
              <a:rPr lang="en" sz="2400" b="1"/>
              <a:t>Various convolutional network architectures of various complexities. </a:t>
            </a:r>
            <a:endParaRPr sz="2400" b="1"/>
          </a:p>
        </p:txBody>
      </p:sp>
      <p:sp>
        <p:nvSpPr>
          <p:cNvPr id="493" name="Google Shape;493;p68"/>
          <p:cNvSpPr txBox="1"/>
          <p:nvPr/>
        </p:nvSpPr>
        <p:spPr>
          <a:xfrm>
            <a:off x="903433" y="364134"/>
            <a:ext cx="6856400" cy="1477287"/>
          </a:xfrm>
          <a:prstGeom prst="rect">
            <a:avLst/>
          </a:prstGeom>
          <a:noFill/>
          <a:ln>
            <a:noFill/>
          </a:ln>
        </p:spPr>
        <p:txBody>
          <a:bodyPr spcFirstLastPara="1" wrap="square" lIns="121900" tIns="121900" rIns="121900" bIns="121900" anchor="t" anchorCtr="0">
            <a:spAutoFit/>
          </a:bodyPr>
          <a:lstStyle/>
          <a:p>
            <a:r>
              <a:rPr lang="en" sz="4000">
                <a:solidFill>
                  <a:schemeClr val="lt1"/>
                </a:solidFill>
                <a:latin typeface="Nunito"/>
                <a:ea typeface="Nunito"/>
                <a:cs typeface="Nunito"/>
                <a:sym typeface="Nunito"/>
              </a:rPr>
              <a:t>Architectural Description of Convolution Networks</a:t>
            </a:r>
            <a:endParaRPr sz="2400"/>
          </a:p>
        </p:txBody>
      </p:sp>
    </p:spTree>
    <p:extLst>
      <p:ext uri="{BB962C8B-B14F-4D97-AF65-F5344CB8AC3E}">
        <p14:creationId xmlns:p14="http://schemas.microsoft.com/office/powerpoint/2010/main" val="16162090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9"/>
          <p:cNvSpPr txBox="1">
            <a:spLocks noGrp="1"/>
          </p:cNvSpPr>
          <p:nvPr>
            <p:ph type="body" idx="1"/>
          </p:nvPr>
        </p:nvSpPr>
        <p:spPr>
          <a:xfrm>
            <a:off x="1092200" y="925367"/>
            <a:ext cx="10007600" cy="4992800"/>
          </a:xfrm>
          <a:prstGeom prst="rect">
            <a:avLst/>
          </a:prstGeom>
        </p:spPr>
        <p:txBody>
          <a:bodyPr spcFirstLastPara="1" vert="horz" wrap="square" lIns="121900" tIns="121900" rIns="121900" bIns="121900" rtlCol="0" anchor="t" anchorCtr="0">
            <a:normAutofit/>
          </a:bodyPr>
          <a:lstStyle/>
          <a:p>
            <a:pPr indent="-440256" algn="just">
              <a:lnSpc>
                <a:spcPct val="150000"/>
              </a:lnSpc>
              <a:buSzPts val="1600"/>
            </a:pPr>
            <a:r>
              <a:rPr lang="en" sz="2133"/>
              <a:t>deep convolutional networks can take up a significant amount of space</a:t>
            </a:r>
            <a:endParaRPr sz="2133"/>
          </a:p>
          <a:p>
            <a:pPr indent="-440256" algn="just">
              <a:lnSpc>
                <a:spcPct val="150000"/>
              </a:lnSpc>
              <a:spcBef>
                <a:spcPts val="1333"/>
              </a:spcBef>
              <a:buSzPts val="1600"/>
            </a:pPr>
            <a:r>
              <a:rPr lang="en" sz="2133"/>
              <a:t>The VGGNet architecture, for example, takes approximately 90 MB of memory on the forward pass per image and more than 180 MB of memory on the backward pass to update the parameters.</a:t>
            </a:r>
            <a:endParaRPr sz="2133"/>
          </a:p>
          <a:p>
            <a:pPr indent="-440256" algn="just">
              <a:lnSpc>
                <a:spcPct val="150000"/>
              </a:lnSpc>
              <a:spcBef>
                <a:spcPts val="1333"/>
              </a:spcBef>
              <a:buSzPts val="1600"/>
            </a:pPr>
            <a:r>
              <a:rPr lang="en" sz="2133"/>
              <a:t>Many deep networks make a compromise by using strides and spatial extents in the first convolutional layer that reduce the amount of information that needs to propagated up the network</a:t>
            </a:r>
            <a:endParaRPr sz="2133"/>
          </a:p>
          <a:p>
            <a:pPr marL="0" indent="0">
              <a:spcBef>
                <a:spcPts val="1333"/>
              </a:spcBef>
              <a:buNone/>
            </a:pPr>
            <a:endParaRPr/>
          </a:p>
          <a:p>
            <a:pPr marL="0" indent="0">
              <a:spcBef>
                <a:spcPts val="1600"/>
              </a:spcBef>
              <a:buNone/>
            </a:pPr>
            <a:endParaRPr/>
          </a:p>
          <a:p>
            <a:pPr marL="0" indent="0">
              <a:spcBef>
                <a:spcPts val="1600"/>
              </a:spcBef>
              <a:spcAft>
                <a:spcPts val="1600"/>
              </a:spcAft>
              <a:buNone/>
            </a:pPr>
            <a:endParaRPr/>
          </a:p>
        </p:txBody>
      </p:sp>
    </p:spTree>
    <p:extLst>
      <p:ext uri="{BB962C8B-B14F-4D97-AF65-F5344CB8AC3E}">
        <p14:creationId xmlns:p14="http://schemas.microsoft.com/office/powerpoint/2010/main" val="3944722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0"/>
          <p:cNvSpPr txBox="1">
            <a:spLocks noGrp="1"/>
          </p:cNvSpPr>
          <p:nvPr>
            <p:ph type="title"/>
          </p:nvPr>
        </p:nvSpPr>
        <p:spPr>
          <a:xfrm>
            <a:off x="886867" y="703100"/>
            <a:ext cx="10007600" cy="1272800"/>
          </a:xfrm>
          <a:prstGeom prst="rect">
            <a:avLst/>
          </a:prstGeom>
        </p:spPr>
        <p:txBody>
          <a:bodyPr spcFirstLastPara="1" vert="horz" wrap="square" lIns="121900" tIns="121900" rIns="121900" bIns="121900" rtlCol="0" anchor="t" anchorCtr="0">
            <a:normAutofit/>
          </a:bodyPr>
          <a:lstStyle/>
          <a:p>
            <a:pPr algn="just">
              <a:lnSpc>
                <a:spcPct val="115000"/>
              </a:lnSpc>
              <a:spcAft>
                <a:spcPts val="1600"/>
              </a:spcAft>
            </a:pPr>
            <a:r>
              <a:rPr lang="en"/>
              <a:t>Accelerating Training with Batch Normalization</a:t>
            </a:r>
            <a:endParaRPr/>
          </a:p>
        </p:txBody>
      </p:sp>
      <p:pic>
        <p:nvPicPr>
          <p:cNvPr id="504" name="Google Shape;504;p70"/>
          <p:cNvPicPr preferRelativeResize="0"/>
          <p:nvPr/>
        </p:nvPicPr>
        <p:blipFill>
          <a:blip r:embed="rId3">
            <a:alphaModFix/>
          </a:blip>
          <a:stretch>
            <a:fillRect/>
          </a:stretch>
        </p:blipFill>
        <p:spPr>
          <a:xfrm>
            <a:off x="4755633" y="2037467"/>
            <a:ext cx="6275899" cy="4380367"/>
          </a:xfrm>
          <a:prstGeom prst="rect">
            <a:avLst/>
          </a:prstGeom>
          <a:noFill/>
          <a:ln>
            <a:noFill/>
          </a:ln>
        </p:spPr>
      </p:pic>
      <p:sp>
        <p:nvSpPr>
          <p:cNvPr id="505" name="Google Shape;505;p70"/>
          <p:cNvSpPr txBox="1"/>
          <p:nvPr/>
        </p:nvSpPr>
        <p:spPr>
          <a:xfrm>
            <a:off x="755633" y="1834267"/>
            <a:ext cx="4000000" cy="3644034"/>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400"/>
              <a:t>In 2015, researchers from Google devised an exciting way to even further accelerate the training of feed-forward and convolutional neural networks using a technique</a:t>
            </a:r>
            <a:endParaRPr sz="2400"/>
          </a:p>
          <a:p>
            <a:pPr algn="just">
              <a:lnSpc>
                <a:spcPct val="115000"/>
              </a:lnSpc>
            </a:pPr>
            <a:r>
              <a:rPr lang="en" sz="2400"/>
              <a:t>called batch normalization</a:t>
            </a:r>
            <a:endParaRPr sz="2400"/>
          </a:p>
        </p:txBody>
      </p:sp>
      <p:sp>
        <p:nvSpPr>
          <p:cNvPr id="506" name="Google Shape;506;p70"/>
          <p:cNvSpPr txBox="1"/>
          <p:nvPr/>
        </p:nvSpPr>
        <p:spPr>
          <a:xfrm>
            <a:off x="670733" y="4257167"/>
            <a:ext cx="4000000" cy="2092840"/>
          </a:xfrm>
          <a:prstGeom prst="rect">
            <a:avLst/>
          </a:prstGeom>
          <a:noFill/>
          <a:ln>
            <a:noFill/>
          </a:ln>
        </p:spPr>
        <p:txBody>
          <a:bodyPr spcFirstLastPara="1" wrap="square" lIns="121900" tIns="121900" rIns="121900" bIns="121900" anchor="t" anchorCtr="0">
            <a:spAutoFit/>
          </a:bodyPr>
          <a:lstStyle/>
          <a:p>
            <a:pPr algn="just"/>
            <a:r>
              <a:rPr lang="en" sz="2400"/>
              <a:t>When blocks in a tower become shifted too drastically so that they no longer align, the structure can become very unstable</a:t>
            </a:r>
            <a:endParaRPr sz="2400"/>
          </a:p>
        </p:txBody>
      </p:sp>
    </p:spTree>
    <p:extLst>
      <p:ext uri="{BB962C8B-B14F-4D97-AF65-F5344CB8AC3E}">
        <p14:creationId xmlns:p14="http://schemas.microsoft.com/office/powerpoint/2010/main" val="845802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1"/>
          <p:cNvSpPr txBox="1">
            <a:spLocks noGrp="1"/>
          </p:cNvSpPr>
          <p:nvPr>
            <p:ph type="body" idx="1"/>
          </p:nvPr>
        </p:nvSpPr>
        <p:spPr>
          <a:xfrm>
            <a:off x="1033967" y="734233"/>
            <a:ext cx="10007600" cy="5230800"/>
          </a:xfrm>
          <a:prstGeom prst="rect">
            <a:avLst/>
          </a:prstGeom>
        </p:spPr>
        <p:txBody>
          <a:bodyPr spcFirstLastPara="1" vert="horz" wrap="square" lIns="121900" tIns="121900" rIns="121900" bIns="121900" rtlCol="0" anchor="t" anchorCtr="0">
            <a:normAutofit/>
          </a:bodyPr>
          <a:lstStyle/>
          <a:p>
            <a:pPr indent="-448722" algn="just">
              <a:lnSpc>
                <a:spcPct val="150000"/>
              </a:lnSpc>
              <a:buSzPts val="1700"/>
            </a:pPr>
            <a:r>
              <a:rPr lang="en" sz="2000"/>
              <a:t>Normalization of image inputs helps out the training process by making it </a:t>
            </a:r>
            <a:r>
              <a:rPr lang="en" sz="2000" b="1"/>
              <a:t>more robust to variation</a:t>
            </a:r>
            <a:r>
              <a:rPr lang="en" sz="2267" b="1"/>
              <a:t>s.</a:t>
            </a:r>
            <a:r>
              <a:rPr lang="en" sz="2267"/>
              <a:t> </a:t>
            </a:r>
            <a:endParaRPr sz="2267"/>
          </a:p>
          <a:p>
            <a:pPr indent="-431789" algn="just">
              <a:lnSpc>
                <a:spcPct val="150000"/>
              </a:lnSpc>
              <a:spcBef>
                <a:spcPts val="1333"/>
              </a:spcBef>
              <a:buSzPts val="1500"/>
            </a:pPr>
            <a:r>
              <a:rPr lang="en" sz="1800">
                <a:solidFill>
                  <a:srgbClr val="222222"/>
                </a:solidFill>
                <a:highlight>
                  <a:srgbClr val="FFFFFF"/>
                </a:highlight>
                <a:latin typeface="Arial"/>
                <a:ea typeface="Arial"/>
                <a:cs typeface="Arial"/>
                <a:sym typeface="Arial"/>
              </a:rPr>
              <a:t>Normalization is a data pre-processing tool used to bring the numerical data to a common scale without distorting its shape.</a:t>
            </a:r>
            <a:endParaRPr sz="2000"/>
          </a:p>
          <a:p>
            <a:pPr algn="just">
              <a:lnSpc>
                <a:spcPct val="150000"/>
              </a:lnSpc>
              <a:spcBef>
                <a:spcPts val="1333"/>
              </a:spcBef>
              <a:spcAft>
                <a:spcPts val="1333"/>
              </a:spcAft>
            </a:pPr>
            <a:r>
              <a:rPr lang="en" sz="2000" b="1"/>
              <a:t>Batch normalization</a:t>
            </a:r>
            <a:r>
              <a:rPr lang="en" sz="2000"/>
              <a:t> takes this a step further by </a:t>
            </a:r>
            <a:r>
              <a:rPr lang="en" sz="2000" b="1"/>
              <a:t>normalizing inputs to every layer</a:t>
            </a:r>
            <a:r>
              <a:rPr lang="en" sz="2000"/>
              <a:t> in our neural network</a:t>
            </a:r>
            <a:r>
              <a:rPr lang="en"/>
              <a:t>.</a:t>
            </a:r>
            <a:endParaRPr/>
          </a:p>
        </p:txBody>
      </p:sp>
      <p:pic>
        <p:nvPicPr>
          <p:cNvPr id="512" name="Google Shape;512;p71"/>
          <p:cNvPicPr preferRelativeResize="0"/>
          <p:nvPr/>
        </p:nvPicPr>
        <p:blipFill>
          <a:blip r:embed="rId3">
            <a:alphaModFix/>
          </a:blip>
          <a:stretch>
            <a:fillRect/>
          </a:stretch>
        </p:blipFill>
        <p:spPr>
          <a:xfrm>
            <a:off x="2062601" y="4343667"/>
            <a:ext cx="7806100" cy="1979400"/>
          </a:xfrm>
          <a:prstGeom prst="rect">
            <a:avLst/>
          </a:prstGeom>
          <a:noFill/>
          <a:ln>
            <a:noFill/>
          </a:ln>
        </p:spPr>
      </p:pic>
    </p:spTree>
    <p:extLst>
      <p:ext uri="{BB962C8B-B14F-4D97-AF65-F5344CB8AC3E}">
        <p14:creationId xmlns:p14="http://schemas.microsoft.com/office/powerpoint/2010/main" val="837060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2"/>
          <p:cNvSpPr txBox="1">
            <a:spLocks noGrp="1"/>
          </p:cNvSpPr>
          <p:nvPr>
            <p:ph type="title"/>
          </p:nvPr>
        </p:nvSpPr>
        <p:spPr>
          <a:xfrm>
            <a:off x="1092200" y="649267"/>
            <a:ext cx="10007600" cy="773600"/>
          </a:xfrm>
          <a:prstGeom prst="rect">
            <a:avLst/>
          </a:prstGeom>
        </p:spPr>
        <p:txBody>
          <a:bodyPr spcFirstLastPara="1" vert="horz" wrap="square" lIns="121900" tIns="121900" rIns="121900" bIns="121900" rtlCol="0" anchor="t" anchorCtr="0">
            <a:normAutofit fontScale="90000"/>
          </a:bodyPr>
          <a:lstStyle/>
          <a:p>
            <a:pPr algn="just">
              <a:lnSpc>
                <a:spcPct val="115000"/>
              </a:lnSpc>
              <a:spcAft>
                <a:spcPts val="1600"/>
              </a:spcAft>
            </a:pPr>
            <a:r>
              <a:rPr lang="en"/>
              <a:t>Visualizing Learning in Convolutional Networks</a:t>
            </a:r>
            <a:endParaRPr/>
          </a:p>
        </p:txBody>
      </p:sp>
      <p:sp>
        <p:nvSpPr>
          <p:cNvPr id="518" name="Google Shape;518;p72"/>
          <p:cNvSpPr txBox="1">
            <a:spLocks noGrp="1"/>
          </p:cNvSpPr>
          <p:nvPr>
            <p:ph type="body" idx="1"/>
          </p:nvPr>
        </p:nvSpPr>
        <p:spPr>
          <a:xfrm>
            <a:off x="1092200" y="1762433"/>
            <a:ext cx="10007600" cy="4156000"/>
          </a:xfrm>
          <a:prstGeom prst="rect">
            <a:avLst/>
          </a:prstGeom>
        </p:spPr>
        <p:txBody>
          <a:bodyPr spcFirstLastPara="1" vert="horz" wrap="square" lIns="121900" tIns="121900" rIns="121900" bIns="121900" rtlCol="0" anchor="t" anchorCtr="0">
            <a:normAutofit/>
          </a:bodyPr>
          <a:lstStyle/>
          <a:p>
            <a:pPr indent="-440256" algn="just">
              <a:lnSpc>
                <a:spcPct val="150000"/>
              </a:lnSpc>
              <a:buSzPts val="1600"/>
            </a:pPr>
            <a:r>
              <a:rPr lang="en" sz="2133"/>
              <a:t>Simplest thing that we can do to visualize training is plot the cost function and validation errors over time as training progresses.</a:t>
            </a:r>
            <a:endParaRPr sz="2133"/>
          </a:p>
          <a:p>
            <a:pPr indent="-440256" algn="just">
              <a:lnSpc>
                <a:spcPct val="150000"/>
              </a:lnSpc>
              <a:spcBef>
                <a:spcPts val="1333"/>
              </a:spcBef>
              <a:buSzPts val="1600"/>
            </a:pPr>
            <a:r>
              <a:rPr lang="en" sz="2133"/>
              <a:t>Without batch normalization, cracking the 90% accuracy threshold requires over 80,000 minibatches.</a:t>
            </a:r>
            <a:endParaRPr sz="2133"/>
          </a:p>
          <a:p>
            <a:pPr indent="-440256" algn="just">
              <a:lnSpc>
                <a:spcPct val="150000"/>
              </a:lnSpc>
              <a:spcBef>
                <a:spcPts val="1333"/>
              </a:spcBef>
              <a:buSzPts val="1600"/>
            </a:pPr>
            <a:r>
              <a:rPr lang="en" sz="2133"/>
              <a:t> On the other hand, with batch normalization, crossing the same threshold only requires slightly over 14,000 minibatches.</a:t>
            </a:r>
            <a:endParaRPr sz="2133"/>
          </a:p>
          <a:p>
            <a:pPr marL="0" indent="0">
              <a:spcBef>
                <a:spcPts val="1333"/>
              </a:spcBef>
              <a:buNone/>
            </a:pPr>
            <a:endParaRPr/>
          </a:p>
          <a:p>
            <a:pPr marL="0" indent="0">
              <a:spcBef>
                <a:spcPts val="1600"/>
              </a:spcBef>
              <a:spcAft>
                <a:spcPts val="1600"/>
              </a:spcAft>
              <a:buNone/>
            </a:pPr>
            <a:endParaRPr/>
          </a:p>
        </p:txBody>
      </p:sp>
    </p:spTree>
    <p:extLst>
      <p:ext uri="{BB962C8B-B14F-4D97-AF65-F5344CB8AC3E}">
        <p14:creationId xmlns:p14="http://schemas.microsoft.com/office/powerpoint/2010/main" val="36102483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3"/>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endParaRPr/>
          </a:p>
        </p:txBody>
      </p:sp>
      <p:sp>
        <p:nvSpPr>
          <p:cNvPr id="524" name="Google Shape;524;p73"/>
          <p:cNvSpPr txBox="1">
            <a:spLocks noGrp="1"/>
          </p:cNvSpPr>
          <p:nvPr>
            <p:ph type="body" idx="1"/>
          </p:nvPr>
        </p:nvSpPr>
        <p:spPr>
          <a:xfrm>
            <a:off x="1092200" y="2654300"/>
            <a:ext cx="10007600" cy="3264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525" name="Google Shape;525;p73"/>
          <p:cNvPicPr preferRelativeResize="0"/>
          <p:nvPr/>
        </p:nvPicPr>
        <p:blipFill>
          <a:blip r:embed="rId3">
            <a:alphaModFix/>
          </a:blip>
          <a:stretch>
            <a:fillRect/>
          </a:stretch>
        </p:blipFill>
        <p:spPr>
          <a:xfrm>
            <a:off x="704667" y="887767"/>
            <a:ext cx="10908832" cy="3264000"/>
          </a:xfrm>
          <a:prstGeom prst="rect">
            <a:avLst/>
          </a:prstGeom>
          <a:noFill/>
          <a:ln>
            <a:noFill/>
          </a:ln>
        </p:spPr>
      </p:pic>
      <p:sp>
        <p:nvSpPr>
          <p:cNvPr id="526" name="Google Shape;526;p73"/>
          <p:cNvSpPr txBox="1"/>
          <p:nvPr/>
        </p:nvSpPr>
        <p:spPr>
          <a:xfrm>
            <a:off x="2048100" y="4366468"/>
            <a:ext cx="8569600" cy="2092840"/>
          </a:xfrm>
          <a:prstGeom prst="rect">
            <a:avLst/>
          </a:prstGeom>
          <a:noFill/>
          <a:ln>
            <a:noFill/>
          </a:ln>
        </p:spPr>
        <p:txBody>
          <a:bodyPr spcFirstLastPara="1" wrap="square" lIns="121900" tIns="121900" rIns="121900" bIns="121900" anchor="t" anchorCtr="0">
            <a:spAutoFit/>
          </a:bodyPr>
          <a:lstStyle/>
          <a:p>
            <a:r>
              <a:rPr lang="en" sz="2400"/>
              <a:t>Training a convolutional network without batch normalization (left) versus</a:t>
            </a:r>
            <a:endParaRPr sz="2400"/>
          </a:p>
          <a:p>
            <a:r>
              <a:rPr lang="en" sz="2400"/>
              <a:t>with batch normalization (right). Batch normalization vastly accelerates the training</a:t>
            </a:r>
            <a:endParaRPr sz="2400"/>
          </a:p>
          <a:p>
            <a:r>
              <a:rPr lang="en" sz="2400"/>
              <a:t>process.</a:t>
            </a:r>
            <a:endParaRPr sz="2400"/>
          </a:p>
        </p:txBody>
      </p:sp>
    </p:spTree>
    <p:extLst>
      <p:ext uri="{BB962C8B-B14F-4D97-AF65-F5344CB8AC3E}">
        <p14:creationId xmlns:p14="http://schemas.microsoft.com/office/powerpoint/2010/main" val="2460336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74"/>
          <p:cNvPicPr preferRelativeResize="0"/>
          <p:nvPr/>
        </p:nvPicPr>
        <p:blipFill>
          <a:blip r:embed="rId3">
            <a:alphaModFix/>
          </a:blip>
          <a:stretch>
            <a:fillRect/>
          </a:stretch>
        </p:blipFill>
        <p:spPr>
          <a:xfrm>
            <a:off x="6405192" y="690361"/>
            <a:ext cx="4253572" cy="3415540"/>
          </a:xfrm>
          <a:prstGeom prst="rect">
            <a:avLst/>
          </a:prstGeom>
          <a:noFill/>
          <a:ln>
            <a:noFill/>
          </a:ln>
        </p:spPr>
      </p:pic>
      <p:sp>
        <p:nvSpPr>
          <p:cNvPr id="532" name="Google Shape;532;p74"/>
          <p:cNvSpPr txBox="1"/>
          <p:nvPr/>
        </p:nvSpPr>
        <p:spPr>
          <a:xfrm>
            <a:off x="869772" y="1022870"/>
            <a:ext cx="4579681" cy="2831504"/>
          </a:xfrm>
          <a:prstGeom prst="rect">
            <a:avLst/>
          </a:prstGeom>
          <a:noFill/>
          <a:ln>
            <a:noFill/>
          </a:ln>
        </p:spPr>
        <p:txBody>
          <a:bodyPr spcFirstLastPara="1" wrap="square" lIns="121900" tIns="121900" rIns="121900" bIns="121900" anchor="t" anchorCtr="0">
            <a:spAutoFit/>
          </a:bodyPr>
          <a:lstStyle/>
          <a:p>
            <a:pPr marL="342900" indent="-342900" algn="just">
              <a:buFont typeface="Arial" panose="020B0604020202020204" pitchFamily="34" charset="0"/>
              <a:buChar char="•"/>
            </a:pPr>
            <a:r>
              <a:rPr lang="en" sz="2400" dirty="0"/>
              <a:t>The first convolutional layer learns basic features (edges, simple curves, etc.)</a:t>
            </a:r>
          </a:p>
          <a:p>
            <a:pPr algn="just"/>
            <a:endParaRPr lang="en" sz="2400" dirty="0"/>
          </a:p>
          <a:p>
            <a:pPr marL="342900" indent="-342900" algn="just">
              <a:buFont typeface="Arial" panose="020B0604020202020204" pitchFamily="34" charset="0"/>
              <a:buChar char="•"/>
            </a:pPr>
            <a:r>
              <a:rPr lang="en" sz="2400" dirty="0"/>
              <a:t>The second convolutional layer will learn more complex features</a:t>
            </a:r>
            <a:endParaRPr sz="2400" dirty="0"/>
          </a:p>
        </p:txBody>
      </p:sp>
      <p:sp>
        <p:nvSpPr>
          <p:cNvPr id="533" name="Google Shape;533;p74"/>
          <p:cNvSpPr txBox="1"/>
          <p:nvPr/>
        </p:nvSpPr>
        <p:spPr>
          <a:xfrm>
            <a:off x="6292160" y="4272751"/>
            <a:ext cx="4479635" cy="1354176"/>
          </a:xfrm>
          <a:prstGeom prst="rect">
            <a:avLst/>
          </a:prstGeom>
          <a:noFill/>
          <a:ln>
            <a:noFill/>
          </a:ln>
        </p:spPr>
        <p:txBody>
          <a:bodyPr spcFirstLastPara="1" wrap="square" lIns="121900" tIns="121900" rIns="121900" bIns="121900" anchor="t" anchorCtr="0">
            <a:spAutoFit/>
          </a:bodyPr>
          <a:lstStyle/>
          <a:p>
            <a:pPr algn="just"/>
            <a:r>
              <a:rPr lang="en" sz="2400" b="1" dirty="0"/>
              <a:t>A subset of the learned filters in the first convolutional layer of our network</a:t>
            </a:r>
            <a:endParaRPr sz="2400" b="1" dirty="0"/>
          </a:p>
        </p:txBody>
      </p:sp>
    </p:spTree>
    <p:extLst>
      <p:ext uri="{BB962C8B-B14F-4D97-AF65-F5344CB8AC3E}">
        <p14:creationId xmlns:p14="http://schemas.microsoft.com/office/powerpoint/2010/main" val="21294888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5"/>
          <p:cNvSpPr txBox="1">
            <a:spLocks noGrp="1"/>
          </p:cNvSpPr>
          <p:nvPr>
            <p:ph type="title"/>
          </p:nvPr>
        </p:nvSpPr>
        <p:spPr>
          <a:xfrm>
            <a:off x="1092200" y="416000"/>
            <a:ext cx="10007600" cy="968800"/>
          </a:xfrm>
          <a:prstGeom prst="rect">
            <a:avLst/>
          </a:prstGeom>
        </p:spPr>
        <p:txBody>
          <a:bodyPr spcFirstLastPara="1" vert="horz" wrap="square" lIns="121900" tIns="121900" rIns="121900" bIns="121900" rtlCol="0" anchor="t" anchorCtr="0">
            <a:noAutofit/>
          </a:bodyPr>
          <a:lstStyle/>
          <a:p>
            <a:r>
              <a:rPr lang="en" sz="2400" b="1">
                <a:solidFill>
                  <a:srgbClr val="000000"/>
                </a:solidFill>
                <a:latin typeface="Arial"/>
                <a:ea typeface="Arial"/>
                <a:cs typeface="Arial"/>
                <a:sym typeface="Arial"/>
              </a:rPr>
              <a:t>Visualizing how our network has learned to cluster various kinds of images pictorially</a:t>
            </a:r>
            <a:endParaRPr sz="4533" b="1"/>
          </a:p>
        </p:txBody>
      </p:sp>
      <p:sp>
        <p:nvSpPr>
          <p:cNvPr id="539" name="Google Shape;539;p75"/>
          <p:cNvSpPr txBox="1">
            <a:spLocks noGrp="1"/>
          </p:cNvSpPr>
          <p:nvPr>
            <p:ph type="body" idx="1"/>
          </p:nvPr>
        </p:nvSpPr>
        <p:spPr>
          <a:xfrm>
            <a:off x="1092200" y="1611433"/>
            <a:ext cx="10007600" cy="4306800"/>
          </a:xfrm>
          <a:prstGeom prst="rect">
            <a:avLst/>
          </a:prstGeom>
        </p:spPr>
        <p:txBody>
          <a:bodyPr spcFirstLastPara="1" vert="horz" wrap="square" lIns="121900" tIns="121900" rIns="121900" bIns="121900" rtlCol="0" anchor="t" anchorCtr="0">
            <a:normAutofit/>
          </a:bodyPr>
          <a:lstStyle/>
          <a:p>
            <a:pPr indent="-431789" algn="just">
              <a:lnSpc>
                <a:spcPct val="150000"/>
              </a:lnSpc>
              <a:buSzPts val="1500"/>
            </a:pPr>
            <a:r>
              <a:rPr lang="en" sz="2000" dirty="0"/>
              <a:t>take a large network that has been trained on the</a:t>
            </a:r>
            <a:r>
              <a:rPr lang="en" sz="2000" b="1" dirty="0"/>
              <a:t> ImageNet challenge </a:t>
            </a:r>
            <a:r>
              <a:rPr lang="en" sz="2000" dirty="0"/>
              <a:t>and then grab the hidden state of the fully connected layer just before the softmax for each image.</a:t>
            </a:r>
            <a:endParaRPr sz="2000" dirty="0"/>
          </a:p>
          <a:p>
            <a:pPr indent="-431789" algn="just">
              <a:lnSpc>
                <a:spcPct val="150000"/>
              </a:lnSpc>
              <a:spcBef>
                <a:spcPts val="1333"/>
              </a:spcBef>
              <a:buSzPts val="1500"/>
            </a:pPr>
            <a:r>
              <a:rPr lang="en" sz="2000" dirty="0"/>
              <a:t>use an algorithm known as </a:t>
            </a:r>
            <a:r>
              <a:rPr lang="en" sz="2000" b="1" dirty="0"/>
              <a:t>t-Distributed Stochastic Neighbor Embedding, or t-SNE,</a:t>
            </a:r>
            <a:r>
              <a:rPr lang="en" sz="2000" dirty="0"/>
              <a:t> to compress it to a two-dimensional representation that we can visualize</a:t>
            </a:r>
            <a:endParaRPr sz="2000" dirty="0"/>
          </a:p>
          <a:p>
            <a:pPr indent="-431789" algn="just">
              <a:lnSpc>
                <a:spcPct val="150000"/>
              </a:lnSpc>
              <a:spcBef>
                <a:spcPts val="1333"/>
              </a:spcBef>
              <a:buSzPts val="1500"/>
            </a:pPr>
            <a:r>
              <a:rPr lang="en" sz="2000" dirty="0"/>
              <a:t>At high level, it seems that images that are similarly colored are closer together.</a:t>
            </a:r>
            <a:endParaRPr sz="2000" dirty="0"/>
          </a:p>
          <a:p>
            <a:pPr indent="-431789" algn="just">
              <a:lnSpc>
                <a:spcPct val="150000"/>
              </a:lnSpc>
              <a:spcBef>
                <a:spcPts val="1333"/>
              </a:spcBef>
              <a:buSzPts val="1500"/>
            </a:pPr>
            <a:r>
              <a:rPr lang="en" sz="2000" dirty="0"/>
              <a:t>When zoomed into parts of the visualization, we realize that it’s more than just color.</a:t>
            </a:r>
            <a:endParaRPr sz="2000" dirty="0"/>
          </a:p>
          <a:p>
            <a:pPr indent="-431789" algn="just">
              <a:lnSpc>
                <a:spcPct val="150000"/>
              </a:lnSpc>
              <a:spcBef>
                <a:spcPts val="1333"/>
              </a:spcBef>
              <a:spcAft>
                <a:spcPts val="1333"/>
              </a:spcAft>
              <a:buSzPts val="1500"/>
            </a:pPr>
            <a:r>
              <a:rPr lang="en" sz="2000" dirty="0"/>
              <a:t>Convolutional networks have spectacular learning capabilities.</a:t>
            </a:r>
            <a:endParaRPr sz="2000" dirty="0"/>
          </a:p>
        </p:txBody>
      </p:sp>
    </p:spTree>
    <p:extLst>
      <p:ext uri="{BB962C8B-B14F-4D97-AF65-F5344CB8AC3E}">
        <p14:creationId xmlns:p14="http://schemas.microsoft.com/office/powerpoint/2010/main" val="3057794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76"/>
          <p:cNvPicPr preferRelativeResize="0"/>
          <p:nvPr/>
        </p:nvPicPr>
        <p:blipFill>
          <a:blip r:embed="rId3">
            <a:alphaModFix/>
          </a:blip>
          <a:stretch>
            <a:fillRect/>
          </a:stretch>
        </p:blipFill>
        <p:spPr>
          <a:xfrm>
            <a:off x="5390335" y="327168"/>
            <a:ext cx="6329699" cy="6053401"/>
          </a:xfrm>
          <a:prstGeom prst="rect">
            <a:avLst/>
          </a:prstGeom>
          <a:noFill/>
          <a:ln>
            <a:noFill/>
          </a:ln>
        </p:spPr>
      </p:pic>
      <p:sp>
        <p:nvSpPr>
          <p:cNvPr id="545" name="Google Shape;545;p76"/>
          <p:cNvSpPr txBox="1"/>
          <p:nvPr/>
        </p:nvSpPr>
        <p:spPr>
          <a:xfrm>
            <a:off x="1019233" y="1082168"/>
            <a:ext cx="4000000" cy="1723508"/>
          </a:xfrm>
          <a:prstGeom prst="rect">
            <a:avLst/>
          </a:prstGeom>
          <a:noFill/>
          <a:ln>
            <a:noFill/>
          </a:ln>
        </p:spPr>
        <p:txBody>
          <a:bodyPr spcFirstLastPara="1" wrap="square" lIns="121900" tIns="121900" rIns="121900" bIns="121900" anchor="t" anchorCtr="0">
            <a:spAutoFit/>
          </a:bodyPr>
          <a:lstStyle/>
          <a:p>
            <a:r>
              <a:rPr lang="en" sz="2400"/>
              <a:t>Visualizing how our network has learned to cluster various kinds of</a:t>
            </a:r>
            <a:endParaRPr sz="2400"/>
          </a:p>
          <a:p>
            <a:r>
              <a:rPr lang="en" sz="2400"/>
              <a:t>images pictorially</a:t>
            </a:r>
            <a:endParaRPr sz="2400"/>
          </a:p>
        </p:txBody>
      </p:sp>
      <p:sp>
        <p:nvSpPr>
          <p:cNvPr id="546" name="Google Shape;546;p76"/>
          <p:cNvSpPr txBox="1"/>
          <p:nvPr/>
        </p:nvSpPr>
        <p:spPr>
          <a:xfrm>
            <a:off x="956367" y="3598867"/>
            <a:ext cx="4000000" cy="1723508"/>
          </a:xfrm>
          <a:prstGeom prst="rect">
            <a:avLst/>
          </a:prstGeom>
          <a:noFill/>
          <a:ln>
            <a:noFill/>
          </a:ln>
        </p:spPr>
        <p:txBody>
          <a:bodyPr spcFirstLastPara="1" wrap="square" lIns="121900" tIns="121900" rIns="121900" bIns="121900" anchor="t" anchorCtr="0">
            <a:spAutoFit/>
          </a:bodyPr>
          <a:lstStyle/>
          <a:p>
            <a:pPr algn="just"/>
            <a:r>
              <a:rPr lang="en" sz="2400"/>
              <a:t>The t-SNE embedding (center) surrounded by zoomed-in subsegments of the embedding (periphery).</a:t>
            </a:r>
            <a:endParaRPr sz="2400"/>
          </a:p>
        </p:txBody>
      </p:sp>
    </p:spTree>
    <p:extLst>
      <p:ext uri="{BB962C8B-B14F-4D97-AF65-F5344CB8AC3E}">
        <p14:creationId xmlns:p14="http://schemas.microsoft.com/office/powerpoint/2010/main" val="11439799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7"/>
          <p:cNvSpPr txBox="1">
            <a:spLocks noGrp="1"/>
          </p:cNvSpPr>
          <p:nvPr>
            <p:ph type="title"/>
          </p:nvPr>
        </p:nvSpPr>
        <p:spPr>
          <a:xfrm>
            <a:off x="1218033" y="674433"/>
            <a:ext cx="10007600" cy="1272800"/>
          </a:xfrm>
          <a:prstGeom prst="rect">
            <a:avLst/>
          </a:prstGeom>
        </p:spPr>
        <p:txBody>
          <a:bodyPr spcFirstLastPara="1" vert="horz" wrap="square" lIns="121900" tIns="121900" rIns="121900" bIns="121900" rtlCol="0" anchor="t" anchorCtr="0">
            <a:normAutofit/>
          </a:bodyPr>
          <a:lstStyle/>
          <a:p>
            <a:pPr algn="just">
              <a:lnSpc>
                <a:spcPct val="115000"/>
              </a:lnSpc>
              <a:spcAft>
                <a:spcPts val="1600"/>
              </a:spcAft>
            </a:pPr>
            <a:r>
              <a:rPr lang="en"/>
              <a:t>Convolutional Filters to Replicate Artistic Styles</a:t>
            </a:r>
            <a:endParaRPr/>
          </a:p>
        </p:txBody>
      </p:sp>
      <p:sp>
        <p:nvSpPr>
          <p:cNvPr id="552" name="Google Shape;552;p77"/>
          <p:cNvSpPr txBox="1">
            <a:spLocks noGrp="1"/>
          </p:cNvSpPr>
          <p:nvPr>
            <p:ph type="body" idx="1"/>
          </p:nvPr>
        </p:nvSpPr>
        <p:spPr>
          <a:xfrm>
            <a:off x="1092200" y="2228000"/>
            <a:ext cx="10007600" cy="3690400"/>
          </a:xfrm>
          <a:prstGeom prst="rect">
            <a:avLst/>
          </a:prstGeom>
        </p:spPr>
        <p:txBody>
          <a:bodyPr spcFirstLastPara="1" vert="horz" wrap="square" lIns="121900" tIns="121900" rIns="121900" bIns="121900" rtlCol="0" anchor="t" anchorCtr="0">
            <a:normAutofit/>
          </a:bodyPr>
          <a:lstStyle/>
          <a:p>
            <a:pPr marL="0" indent="0">
              <a:buNone/>
            </a:pPr>
            <a:r>
              <a:rPr lang="en"/>
              <a:t>Many algorithms developed that leverage convolutional networks in much more creative ways</a:t>
            </a:r>
            <a:endParaRPr/>
          </a:p>
          <a:p>
            <a:pPr marL="0" indent="0">
              <a:spcBef>
                <a:spcPts val="1600"/>
              </a:spcBef>
              <a:buNone/>
            </a:pPr>
            <a:endParaRPr sz="2400" b="1"/>
          </a:p>
          <a:p>
            <a:pPr marL="0" indent="0">
              <a:spcBef>
                <a:spcPts val="1600"/>
              </a:spcBef>
              <a:buNone/>
            </a:pPr>
            <a:r>
              <a:rPr lang="en" sz="2400" b="1"/>
              <a:t>Neural style</a:t>
            </a:r>
            <a:endParaRPr sz="2400" b="1"/>
          </a:p>
          <a:p>
            <a:pPr marL="0" indent="0">
              <a:spcBef>
                <a:spcPts val="1600"/>
              </a:spcBef>
              <a:buNone/>
            </a:pPr>
            <a:r>
              <a:rPr lang="en"/>
              <a:t>take an arbitrary photograph and rerender it as if it were painted in the style of a famous artist</a:t>
            </a:r>
            <a:endParaRPr/>
          </a:p>
          <a:p>
            <a:pPr marL="0" indent="0">
              <a:spcBef>
                <a:spcPts val="1600"/>
              </a:spcBef>
              <a:buNone/>
            </a:pPr>
            <a:endParaRPr/>
          </a:p>
          <a:p>
            <a:pPr marL="0" indent="0">
              <a:spcBef>
                <a:spcPts val="1600"/>
              </a:spcBef>
              <a:spcAft>
                <a:spcPts val="1600"/>
              </a:spcAft>
              <a:buNone/>
            </a:pPr>
            <a:endParaRPr/>
          </a:p>
        </p:txBody>
      </p:sp>
    </p:spTree>
    <p:extLst>
      <p:ext uri="{BB962C8B-B14F-4D97-AF65-F5344CB8AC3E}">
        <p14:creationId xmlns:p14="http://schemas.microsoft.com/office/powerpoint/2010/main" val="83080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1092200" y="579933"/>
            <a:ext cx="10007600" cy="975200"/>
          </a:xfrm>
          <a:prstGeom prst="rect">
            <a:avLst/>
          </a:prstGeom>
        </p:spPr>
        <p:txBody>
          <a:bodyPr spcFirstLastPara="1" vert="horz" wrap="square" lIns="121900" tIns="121900" rIns="121900" bIns="121900" rtlCol="0" anchor="t" anchorCtr="0">
            <a:normAutofit/>
          </a:bodyPr>
          <a:lstStyle/>
          <a:p>
            <a:r>
              <a:rPr lang="en"/>
              <a:t>ImageNet challenge in Computer Vision</a:t>
            </a:r>
            <a:endParaRPr/>
          </a:p>
        </p:txBody>
      </p:sp>
      <p:sp>
        <p:nvSpPr>
          <p:cNvPr id="177" name="Google Shape;177;p21"/>
          <p:cNvSpPr txBox="1">
            <a:spLocks noGrp="1"/>
          </p:cNvSpPr>
          <p:nvPr>
            <p:ph type="body" idx="1"/>
          </p:nvPr>
        </p:nvSpPr>
        <p:spPr>
          <a:xfrm>
            <a:off x="1160633" y="2171000"/>
            <a:ext cx="10007600" cy="4281200"/>
          </a:xfrm>
          <a:prstGeom prst="rect">
            <a:avLst/>
          </a:prstGeom>
        </p:spPr>
        <p:txBody>
          <a:bodyPr spcFirstLastPara="1" vert="horz" wrap="square" lIns="121900" tIns="121900" rIns="121900" bIns="121900" rtlCol="0" anchor="t" anchorCtr="0">
            <a:normAutofit/>
          </a:bodyPr>
          <a:lstStyle/>
          <a:p>
            <a:pPr indent="-431789" algn="just">
              <a:lnSpc>
                <a:spcPct val="150000"/>
              </a:lnSpc>
              <a:buSzPts val="1500"/>
            </a:pPr>
            <a:r>
              <a:rPr lang="en" sz="2000" dirty="0"/>
              <a:t>Every year, researchers attempt to classify images into one of 200 possible classes given a training dataset of approximately 450,000 images.</a:t>
            </a:r>
            <a:endParaRPr sz="2000" dirty="0"/>
          </a:p>
          <a:p>
            <a:pPr indent="-431789" algn="just">
              <a:lnSpc>
                <a:spcPct val="150000"/>
              </a:lnSpc>
              <a:spcBef>
                <a:spcPts val="1333"/>
              </a:spcBef>
              <a:buSzPts val="1500"/>
            </a:pPr>
            <a:r>
              <a:rPr lang="en" sz="2000" dirty="0"/>
              <a:t>The algorithm is given five guesses to get the right answer before it moves onto the next image in the test dataset.</a:t>
            </a:r>
            <a:endParaRPr sz="2000" dirty="0"/>
          </a:p>
          <a:p>
            <a:pPr indent="-431789" algn="just">
              <a:lnSpc>
                <a:spcPct val="150000"/>
              </a:lnSpc>
              <a:spcBef>
                <a:spcPts val="1333"/>
              </a:spcBef>
              <a:buSzPts val="1500"/>
            </a:pPr>
            <a:r>
              <a:rPr lang="en" sz="2000" dirty="0"/>
              <a:t>2011 Winner- error rate of 25.7%</a:t>
            </a:r>
            <a:endParaRPr sz="2000" dirty="0"/>
          </a:p>
          <a:p>
            <a:pPr indent="-431789" algn="just">
              <a:lnSpc>
                <a:spcPct val="150000"/>
              </a:lnSpc>
              <a:spcBef>
                <a:spcPts val="1333"/>
              </a:spcBef>
              <a:spcAft>
                <a:spcPts val="1333"/>
              </a:spcAft>
              <a:buSzPts val="1500"/>
            </a:pPr>
            <a:r>
              <a:rPr lang="en" sz="2000" dirty="0"/>
              <a:t>2012 Winner- Alex Krizhevsky from Geoffrey Hinton’s lab at the University of Toronto  used convolutional neural network - AlexNet ( error rate of approximately 16%)</a:t>
            </a:r>
            <a:endParaRPr sz="2000" dirty="0"/>
          </a:p>
        </p:txBody>
      </p:sp>
      <p:sp>
        <p:nvSpPr>
          <p:cNvPr id="178" name="Google Shape;178;p21"/>
          <p:cNvSpPr txBox="1"/>
          <p:nvPr/>
        </p:nvSpPr>
        <p:spPr>
          <a:xfrm>
            <a:off x="1866900" y="1555134"/>
            <a:ext cx="6577600" cy="984845"/>
          </a:xfrm>
          <a:prstGeom prst="rect">
            <a:avLst/>
          </a:prstGeom>
          <a:noFill/>
          <a:ln>
            <a:noFill/>
          </a:ln>
        </p:spPr>
        <p:txBody>
          <a:bodyPr spcFirstLastPara="1" wrap="square" lIns="121900" tIns="121900" rIns="121900" bIns="121900" anchor="t" anchorCtr="0">
            <a:spAutoFit/>
          </a:bodyPr>
          <a:lstStyle/>
          <a:p>
            <a:r>
              <a:rPr lang="en" sz="2400" u="sng" dirty="0">
                <a:solidFill>
                  <a:schemeClr val="hlink"/>
                </a:solidFill>
                <a:hlinkClick r:id="rId3"/>
              </a:rPr>
              <a:t>https://image-net.org/challenges/LSVRC/</a:t>
            </a:r>
            <a:endParaRPr sz="2400" dirty="0"/>
          </a:p>
          <a:p>
            <a:endParaRPr sz="2400" dirty="0"/>
          </a:p>
        </p:txBody>
      </p:sp>
    </p:spTree>
    <p:extLst>
      <p:ext uri="{BB962C8B-B14F-4D97-AF65-F5344CB8AC3E}">
        <p14:creationId xmlns:p14="http://schemas.microsoft.com/office/powerpoint/2010/main" val="1524332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8"/>
          <p:cNvSpPr txBox="1">
            <a:spLocks noGrp="1"/>
          </p:cNvSpPr>
          <p:nvPr>
            <p:ph type="title"/>
          </p:nvPr>
        </p:nvSpPr>
        <p:spPr>
          <a:xfrm>
            <a:off x="1092200" y="1127467"/>
            <a:ext cx="10007600" cy="1272800"/>
          </a:xfrm>
          <a:prstGeom prst="rect">
            <a:avLst/>
          </a:prstGeom>
        </p:spPr>
        <p:txBody>
          <a:bodyPr spcFirstLastPara="1" vert="horz" wrap="square" lIns="121900" tIns="121900" rIns="121900" bIns="121900" rtlCol="0" anchor="t" anchorCtr="0">
            <a:normAutofit/>
          </a:bodyPr>
          <a:lstStyle/>
          <a:p>
            <a:endParaRPr/>
          </a:p>
        </p:txBody>
      </p:sp>
      <p:sp>
        <p:nvSpPr>
          <p:cNvPr id="558" name="Google Shape;558;p78"/>
          <p:cNvSpPr txBox="1">
            <a:spLocks noGrp="1"/>
          </p:cNvSpPr>
          <p:nvPr>
            <p:ph type="body" idx="1"/>
          </p:nvPr>
        </p:nvSpPr>
        <p:spPr>
          <a:xfrm>
            <a:off x="1092200" y="2654300"/>
            <a:ext cx="10007600" cy="32640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559" name="Google Shape;559;p78"/>
          <p:cNvPicPr preferRelativeResize="0"/>
          <p:nvPr/>
        </p:nvPicPr>
        <p:blipFill>
          <a:blip r:embed="rId3">
            <a:alphaModFix/>
          </a:blip>
          <a:stretch>
            <a:fillRect/>
          </a:stretch>
        </p:blipFill>
        <p:spPr>
          <a:xfrm>
            <a:off x="881804" y="1024867"/>
            <a:ext cx="6615264" cy="5591499"/>
          </a:xfrm>
          <a:prstGeom prst="rect">
            <a:avLst/>
          </a:prstGeom>
          <a:noFill/>
          <a:ln>
            <a:noFill/>
          </a:ln>
        </p:spPr>
      </p:pic>
      <p:sp>
        <p:nvSpPr>
          <p:cNvPr id="560" name="Google Shape;560;p78"/>
          <p:cNvSpPr txBox="1"/>
          <p:nvPr/>
        </p:nvSpPr>
        <p:spPr>
          <a:xfrm>
            <a:off x="7650767" y="4195901"/>
            <a:ext cx="4000000" cy="1354176"/>
          </a:xfrm>
          <a:prstGeom prst="rect">
            <a:avLst/>
          </a:prstGeom>
          <a:noFill/>
          <a:ln>
            <a:noFill/>
          </a:ln>
        </p:spPr>
        <p:txBody>
          <a:bodyPr spcFirstLastPara="1" wrap="square" lIns="121900" tIns="121900" rIns="121900" bIns="121900" anchor="t" anchorCtr="0">
            <a:spAutoFit/>
          </a:bodyPr>
          <a:lstStyle/>
          <a:p>
            <a:r>
              <a:rPr lang="en" sz="2400" dirty="0"/>
              <a:t>The result of mixing the Rain Princess with a photograph of the MIT Dome.</a:t>
            </a:r>
            <a:endParaRPr sz="2400" dirty="0"/>
          </a:p>
        </p:txBody>
      </p:sp>
    </p:spTree>
    <p:extLst>
      <p:ext uri="{BB962C8B-B14F-4D97-AF65-F5344CB8AC3E}">
        <p14:creationId xmlns:p14="http://schemas.microsoft.com/office/powerpoint/2010/main" val="38289592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9"/>
          <p:cNvSpPr txBox="1">
            <a:spLocks noGrp="1"/>
          </p:cNvSpPr>
          <p:nvPr>
            <p:ph type="body" idx="1"/>
          </p:nvPr>
        </p:nvSpPr>
        <p:spPr>
          <a:xfrm>
            <a:off x="1092200" y="567000"/>
            <a:ext cx="10007600" cy="5351600"/>
          </a:xfrm>
          <a:prstGeom prst="rect">
            <a:avLst/>
          </a:prstGeom>
        </p:spPr>
        <p:txBody>
          <a:bodyPr spcFirstLastPara="1" vert="horz" wrap="square" lIns="121900" tIns="121900" rIns="121900" bIns="121900" rtlCol="0" anchor="t" anchorCtr="0">
            <a:noAutofit/>
          </a:bodyPr>
          <a:lstStyle/>
          <a:p>
            <a:pPr marL="0" indent="0" algn="just">
              <a:lnSpc>
                <a:spcPct val="105000"/>
              </a:lnSpc>
              <a:buNone/>
            </a:pPr>
            <a:endParaRPr lang="en" sz="2400" b="1">
              <a:latin typeface="Times New Roman" panose="02020603050405020304" pitchFamily="18" charset="0"/>
              <a:cs typeface="Times New Roman" panose="02020603050405020304" pitchFamily="18" charset="0"/>
            </a:endParaRPr>
          </a:p>
          <a:p>
            <a:pPr marL="0" indent="0" algn="just">
              <a:lnSpc>
                <a:spcPct val="105000"/>
              </a:lnSpc>
              <a:buNone/>
            </a:pPr>
            <a:r>
              <a:rPr lang="en" sz="2400" b="1">
                <a:latin typeface="Times New Roman" panose="02020603050405020304" pitchFamily="18" charset="0"/>
                <a:cs typeface="Times New Roman" panose="02020603050405020304" pitchFamily="18" charset="0"/>
              </a:rPr>
              <a:t>Three </a:t>
            </a:r>
            <a:r>
              <a:rPr lang="en" sz="2400" b="1" dirty="0">
                <a:latin typeface="Times New Roman" panose="02020603050405020304" pitchFamily="18" charset="0"/>
                <a:cs typeface="Times New Roman" panose="02020603050405020304" pitchFamily="18" charset="0"/>
              </a:rPr>
              <a:t>images- </a:t>
            </a:r>
            <a:r>
              <a:rPr lang="en" sz="2400" dirty="0">
                <a:latin typeface="Times New Roman" panose="02020603050405020304" pitchFamily="18" charset="0"/>
                <a:cs typeface="Times New Roman" panose="02020603050405020304" pitchFamily="18" charset="0"/>
              </a:rPr>
              <a:t>source of content p,  source of style a, generated image x.</a:t>
            </a:r>
            <a:endParaRPr sz="2400" dirty="0">
              <a:latin typeface="Times New Roman" panose="02020603050405020304" pitchFamily="18" charset="0"/>
              <a:cs typeface="Times New Roman" panose="02020603050405020304" pitchFamily="18" charset="0"/>
            </a:endParaRPr>
          </a:p>
          <a:p>
            <a:pPr marL="0" indent="0" algn="just">
              <a:lnSpc>
                <a:spcPct val="105000"/>
              </a:lnSpc>
              <a:spcBef>
                <a:spcPts val="1600"/>
              </a:spcBef>
              <a:buNone/>
            </a:pPr>
            <a:r>
              <a:rPr lang="en" sz="2400" b="1" dirty="0">
                <a:latin typeface="Times New Roman" panose="02020603050405020304" pitchFamily="18" charset="0"/>
                <a:cs typeface="Times New Roman" panose="02020603050405020304" pitchFamily="18" charset="0"/>
              </a:rPr>
              <a:t>Goal- </a:t>
            </a:r>
            <a:r>
              <a:rPr lang="en" sz="2400" dirty="0">
                <a:latin typeface="Times New Roman" panose="02020603050405020304" pitchFamily="18" charset="0"/>
                <a:cs typeface="Times New Roman" panose="02020603050405020304" pitchFamily="18" charset="0"/>
              </a:rPr>
              <a:t> to derive an error function that when can be backpropagate, when minimized, will perfectly combine the content of the desired photograph and the style of the desired artwork.</a:t>
            </a:r>
          </a:p>
          <a:p>
            <a:pPr marL="0" indent="0" algn="just">
              <a:lnSpc>
                <a:spcPct val="105000"/>
              </a:lnSpc>
              <a:spcBef>
                <a:spcPts val="1600"/>
              </a:spcBef>
              <a:buNone/>
            </a:pP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87367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09073" y="665018"/>
            <a:ext cx="10007600" cy="4209573"/>
          </a:xfrm>
        </p:spPr>
        <p:txBody>
          <a:bodyPr>
            <a:normAutofit fontScale="55000" lnSpcReduction="20000"/>
          </a:bodyPr>
          <a:lstStyle/>
          <a:p>
            <a:pPr marL="169329" indent="0" algn="just">
              <a:lnSpc>
                <a:spcPct val="140000"/>
              </a:lnSpc>
              <a:spcBef>
                <a:spcPts val="1600"/>
              </a:spcBef>
              <a:buSzPts val="1600"/>
              <a:buNone/>
            </a:pPr>
            <a:r>
              <a:rPr lang="en-US" sz="3200" dirty="0"/>
              <a:t>Taking content first,</a:t>
            </a:r>
          </a:p>
          <a:p>
            <a:pPr indent="-440256" algn="just">
              <a:lnSpc>
                <a:spcPct val="140000"/>
              </a:lnSpc>
              <a:spcBef>
                <a:spcPts val="1600"/>
              </a:spcBef>
              <a:buSzPts val="1600"/>
            </a:pPr>
            <a:r>
              <a:rPr lang="en-US" sz="3200" dirty="0"/>
              <a:t>If a layer in the network has k</a:t>
            </a:r>
            <a:r>
              <a:rPr lang="en-US" sz="3200" baseline="-25000" dirty="0"/>
              <a:t>l</a:t>
            </a:r>
            <a:r>
              <a:rPr lang="en-US" sz="3200" dirty="0"/>
              <a:t> filters, then it produces a total of k</a:t>
            </a:r>
            <a:r>
              <a:rPr lang="en-US" sz="3200" baseline="-25000" dirty="0"/>
              <a:t>l</a:t>
            </a:r>
            <a:r>
              <a:rPr lang="en-US" sz="3200" dirty="0"/>
              <a:t> feature maps.</a:t>
            </a:r>
          </a:p>
          <a:p>
            <a:pPr indent="-440256" algn="just">
              <a:lnSpc>
                <a:spcPct val="140000"/>
              </a:lnSpc>
              <a:spcBef>
                <a:spcPts val="1333"/>
              </a:spcBef>
              <a:buSzPts val="1600"/>
            </a:pPr>
            <a:r>
              <a:rPr lang="en-US" sz="3200" dirty="0"/>
              <a:t>size of each feature map m</a:t>
            </a:r>
            <a:r>
              <a:rPr lang="en-US" sz="3200" baseline="-25000" dirty="0"/>
              <a:t>l</a:t>
            </a:r>
            <a:r>
              <a:rPr lang="en-US" sz="3200" dirty="0"/>
              <a:t>, the height times the width of the feature map</a:t>
            </a:r>
          </a:p>
          <a:p>
            <a:pPr indent="-440256" algn="just">
              <a:lnSpc>
                <a:spcPct val="140000"/>
              </a:lnSpc>
              <a:spcBef>
                <a:spcPts val="1333"/>
              </a:spcBef>
              <a:buSzPts val="1600"/>
            </a:pPr>
            <a:r>
              <a:rPr lang="en-US" sz="3200" dirty="0"/>
              <a:t>the activations in all the feature maps of this layer can be stored in a matrix F</a:t>
            </a:r>
            <a:r>
              <a:rPr lang="en-US" sz="3200" baseline="30000" dirty="0"/>
              <a:t>(l)</a:t>
            </a:r>
            <a:r>
              <a:rPr lang="en-US" sz="3200" dirty="0"/>
              <a:t> of size k</a:t>
            </a:r>
            <a:r>
              <a:rPr lang="en-US" sz="3200" baseline="-25000" dirty="0"/>
              <a:t>l</a:t>
            </a:r>
            <a:r>
              <a:rPr lang="en-US" sz="3200" dirty="0"/>
              <a:t> × m</a:t>
            </a:r>
            <a:r>
              <a:rPr lang="en-US" sz="3200" baseline="-25000" dirty="0"/>
              <a:t>l</a:t>
            </a:r>
          </a:p>
          <a:p>
            <a:pPr indent="-440256" algn="just">
              <a:lnSpc>
                <a:spcPct val="140000"/>
              </a:lnSpc>
              <a:spcBef>
                <a:spcPts val="1333"/>
              </a:spcBef>
              <a:spcAft>
                <a:spcPts val="1333"/>
              </a:spcAft>
              <a:buSzPts val="1600"/>
            </a:pPr>
            <a:r>
              <a:rPr lang="en-US" sz="3200" dirty="0"/>
              <a:t>the activations of the photograph in a matrix P</a:t>
            </a:r>
            <a:r>
              <a:rPr lang="en-US" sz="3200" baseline="30000" dirty="0"/>
              <a:t>(l)</a:t>
            </a:r>
            <a:r>
              <a:rPr lang="en-US" sz="3200" dirty="0"/>
              <a:t> and all the activations of the generated image in the matrix X</a:t>
            </a:r>
            <a:r>
              <a:rPr lang="en-US" sz="3200" baseline="30000" dirty="0"/>
              <a:t>(l)</a:t>
            </a:r>
            <a:r>
              <a:rPr lang="en-US" sz="3200" dirty="0"/>
              <a:t>.</a:t>
            </a:r>
          </a:p>
          <a:p>
            <a:pPr marL="0" indent="0">
              <a:buNone/>
            </a:pPr>
            <a:endParaRPr lang="en-US" sz="3200" dirty="0"/>
          </a:p>
          <a:p>
            <a:pPr marL="0" indent="0">
              <a:buNone/>
            </a:pPr>
            <a:r>
              <a:rPr lang="en-US" sz="3200" dirty="0"/>
              <a:t>use the relu4_2 of the original </a:t>
            </a:r>
            <a:r>
              <a:rPr lang="en-US" sz="3200" dirty="0" err="1"/>
              <a:t>VGGNet</a:t>
            </a:r>
            <a:endParaRPr lang="en-US" sz="3200" dirty="0"/>
          </a:p>
          <a:p>
            <a:pPr marL="0" indent="0">
              <a:buNone/>
            </a:pPr>
            <a:endParaRPr lang="en-US" dirty="0"/>
          </a:p>
          <a:p>
            <a:pPr marL="0" indent="0">
              <a:spcBef>
                <a:spcPts val="1600"/>
              </a:spcBef>
              <a:buNone/>
            </a:pPr>
            <a:endParaRPr lang="en-US" dirty="0"/>
          </a:p>
          <a:p>
            <a:pPr indent="-440256" algn="just">
              <a:lnSpc>
                <a:spcPct val="140000"/>
              </a:lnSpc>
              <a:spcBef>
                <a:spcPts val="1333"/>
              </a:spcBef>
              <a:spcAft>
                <a:spcPts val="1333"/>
              </a:spcAft>
              <a:buSzPts val="1600"/>
            </a:pPr>
            <a:endParaRPr lang="en-US" dirty="0"/>
          </a:p>
          <a:p>
            <a:pPr marL="169329" indent="0" algn="just">
              <a:lnSpc>
                <a:spcPct val="140000"/>
              </a:lnSpc>
              <a:spcBef>
                <a:spcPts val="1333"/>
              </a:spcBef>
              <a:spcAft>
                <a:spcPts val="1333"/>
              </a:spcAft>
              <a:buSzPts val="1600"/>
              <a:buNone/>
            </a:pPr>
            <a:endParaRPr lang="en-US" baseline="-25000" dirty="0"/>
          </a:p>
          <a:p>
            <a:pPr marL="169329" indent="0" algn="just">
              <a:lnSpc>
                <a:spcPct val="140000"/>
              </a:lnSpc>
              <a:spcBef>
                <a:spcPts val="1333"/>
              </a:spcBef>
              <a:spcAft>
                <a:spcPts val="1333"/>
              </a:spcAft>
              <a:buSzPts val="1600"/>
              <a:buNone/>
            </a:pPr>
            <a:endParaRPr lang="en-US" baseline="-25000" dirty="0"/>
          </a:p>
        </p:txBody>
      </p:sp>
      <p:sp>
        <p:nvSpPr>
          <p:cNvPr id="4" name="Slide Number Placeholder 3"/>
          <p:cNvSpPr>
            <a:spLocks noGrp="1"/>
          </p:cNvSpPr>
          <p:nvPr>
            <p:ph type="sldNum" idx="12"/>
          </p:nvPr>
        </p:nvSpPr>
        <p:spPr/>
        <p:txBody>
          <a:bodyPr/>
          <a:lstStyle/>
          <a:p>
            <a:fld id="{00000000-1234-1234-1234-123412341234}" type="slidenum">
              <a:rPr lang="en" smtClean="0"/>
              <a:pPr/>
              <a:t>82</a:t>
            </a:fld>
            <a:endParaRPr lang="en"/>
          </a:p>
        </p:txBody>
      </p:sp>
      <p:pic>
        <p:nvPicPr>
          <p:cNvPr id="5" name="Picture 4"/>
          <p:cNvPicPr>
            <a:picLocks noChangeAspect="1"/>
          </p:cNvPicPr>
          <p:nvPr/>
        </p:nvPicPr>
        <p:blipFill>
          <a:blip r:embed="rId2"/>
          <a:stretch>
            <a:fillRect/>
          </a:stretch>
        </p:blipFill>
        <p:spPr>
          <a:xfrm>
            <a:off x="2575213" y="4799761"/>
            <a:ext cx="4209422" cy="648421"/>
          </a:xfrm>
          <a:prstGeom prst="rect">
            <a:avLst/>
          </a:prstGeom>
        </p:spPr>
      </p:pic>
    </p:spTree>
    <p:extLst>
      <p:ext uri="{BB962C8B-B14F-4D97-AF65-F5344CB8AC3E}">
        <p14:creationId xmlns:p14="http://schemas.microsoft.com/office/powerpoint/2010/main" val="20735409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0"/>
          <p:cNvSpPr txBox="1">
            <a:spLocks noGrp="1"/>
          </p:cNvSpPr>
          <p:nvPr>
            <p:ph type="body" idx="1"/>
          </p:nvPr>
        </p:nvSpPr>
        <p:spPr>
          <a:xfrm>
            <a:off x="1092200" y="957067"/>
            <a:ext cx="10007600" cy="4961200"/>
          </a:xfrm>
          <a:prstGeom prst="rect">
            <a:avLst/>
          </a:prstGeom>
        </p:spPr>
        <p:txBody>
          <a:bodyPr spcFirstLastPara="1" vert="horz" wrap="square" lIns="121900" tIns="121900" rIns="121900" bIns="121900" rtlCol="0" anchor="t" anchorCtr="0">
            <a:normAutofit/>
          </a:bodyPr>
          <a:lstStyle/>
          <a:p>
            <a:pPr marL="0" indent="0">
              <a:spcBef>
                <a:spcPts val="1600"/>
              </a:spcBef>
              <a:buNone/>
            </a:pPr>
            <a:endParaRPr sz="2133" dirty="0"/>
          </a:p>
          <a:p>
            <a:pPr marL="0" indent="0">
              <a:spcBef>
                <a:spcPts val="1600"/>
              </a:spcBef>
              <a:buNone/>
            </a:pPr>
            <a:endParaRPr sz="2133" dirty="0"/>
          </a:p>
          <a:p>
            <a:pPr marL="0" indent="0">
              <a:spcBef>
                <a:spcPts val="1600"/>
              </a:spcBef>
              <a:buNone/>
            </a:pPr>
            <a:endParaRPr sz="2133" dirty="0"/>
          </a:p>
          <a:p>
            <a:pPr marL="0" indent="0">
              <a:spcBef>
                <a:spcPts val="1600"/>
              </a:spcBef>
              <a:spcAft>
                <a:spcPts val="1600"/>
              </a:spcAft>
              <a:buNone/>
            </a:pPr>
            <a:endParaRPr dirty="0"/>
          </a:p>
        </p:txBody>
      </p:sp>
      <p:pic>
        <p:nvPicPr>
          <p:cNvPr id="3" name="Picture 2"/>
          <p:cNvPicPr>
            <a:picLocks noChangeAspect="1"/>
          </p:cNvPicPr>
          <p:nvPr/>
        </p:nvPicPr>
        <p:blipFill>
          <a:blip r:embed="rId3"/>
          <a:stretch>
            <a:fillRect/>
          </a:stretch>
        </p:blipFill>
        <p:spPr>
          <a:xfrm>
            <a:off x="3064740" y="3218779"/>
            <a:ext cx="3721371" cy="811068"/>
          </a:xfrm>
          <a:prstGeom prst="rect">
            <a:avLst/>
          </a:prstGeom>
        </p:spPr>
      </p:pic>
      <p:pic>
        <p:nvPicPr>
          <p:cNvPr id="4" name="Picture 3"/>
          <p:cNvPicPr>
            <a:picLocks noChangeAspect="1"/>
          </p:cNvPicPr>
          <p:nvPr/>
        </p:nvPicPr>
        <p:blipFill>
          <a:blip r:embed="rId4"/>
          <a:stretch>
            <a:fillRect/>
          </a:stretch>
        </p:blipFill>
        <p:spPr>
          <a:xfrm>
            <a:off x="1265381" y="1247919"/>
            <a:ext cx="9543241" cy="1680008"/>
          </a:xfrm>
          <a:prstGeom prst="rect">
            <a:avLst/>
          </a:prstGeom>
        </p:spPr>
      </p:pic>
    </p:spTree>
    <p:extLst>
      <p:ext uri="{BB962C8B-B14F-4D97-AF65-F5344CB8AC3E}">
        <p14:creationId xmlns:p14="http://schemas.microsoft.com/office/powerpoint/2010/main" val="1746718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1"/>
          <p:cNvSpPr txBox="1">
            <a:spLocks noGrp="1"/>
          </p:cNvSpPr>
          <p:nvPr>
            <p:ph type="body" idx="1"/>
          </p:nvPr>
        </p:nvSpPr>
        <p:spPr>
          <a:xfrm>
            <a:off x="1092200" y="1208767"/>
            <a:ext cx="10007600" cy="4709600"/>
          </a:xfrm>
          <a:prstGeom prst="rect">
            <a:avLst/>
          </a:prstGeom>
        </p:spPr>
        <p:txBody>
          <a:bodyPr spcFirstLastPara="1" vert="horz" wrap="square" lIns="121900" tIns="121900" rIns="121900" bIns="121900" rtlCol="0" anchor="t" anchorCtr="0">
            <a:normAutofit/>
          </a:bodyPr>
          <a:lstStyle/>
          <a:p>
            <a:pPr marL="0" indent="0">
              <a:lnSpc>
                <a:spcPct val="150000"/>
              </a:lnSpc>
              <a:buNone/>
            </a:pPr>
            <a:r>
              <a:rPr lang="en-US" sz="2000" dirty="0"/>
              <a:t>A(l) </a:t>
            </a:r>
            <a:r>
              <a:rPr lang="en-US" sz="2000" dirty="0">
                <a:sym typeface="Wingdings" panose="05000000000000000000" pitchFamily="2" charset="2"/>
              </a:rPr>
              <a:t></a:t>
            </a:r>
            <a:r>
              <a:rPr lang="en-US" sz="2000" dirty="0"/>
              <a:t> Gram matrices for both the artwork</a:t>
            </a:r>
          </a:p>
          <a:p>
            <a:pPr marL="0" indent="0">
              <a:lnSpc>
                <a:spcPct val="150000"/>
              </a:lnSpc>
              <a:buNone/>
            </a:pPr>
            <a:r>
              <a:rPr lang="en-US" sz="2000" dirty="0"/>
              <a:t>G(l) </a:t>
            </a:r>
            <a:r>
              <a:rPr lang="en-US" sz="2000" dirty="0">
                <a:sym typeface="Wingdings" panose="05000000000000000000" pitchFamily="2" charset="2"/>
              </a:rPr>
              <a:t> G</a:t>
            </a:r>
            <a:r>
              <a:rPr lang="en-US" sz="2000" dirty="0"/>
              <a:t>enerated image</a:t>
            </a:r>
          </a:p>
          <a:p>
            <a:pPr marL="0" indent="0">
              <a:buNone/>
            </a:pPr>
            <a:endParaRPr lang="en-US" sz="2000" dirty="0"/>
          </a:p>
          <a:p>
            <a:pPr marL="0" indent="0">
              <a:buNone/>
            </a:pPr>
            <a:endParaRPr lang="en-US" sz="2000" dirty="0"/>
          </a:p>
          <a:p>
            <a:pPr marL="0" indent="0">
              <a:buNone/>
            </a:pPr>
            <a:r>
              <a:rPr lang="en-US" sz="2000" b="1" dirty="0"/>
              <a:t>Error function :</a:t>
            </a:r>
            <a:endParaRPr sz="2000" b="1" dirty="0"/>
          </a:p>
          <a:p>
            <a:pPr marL="0" indent="0">
              <a:spcBef>
                <a:spcPts val="1600"/>
              </a:spcBef>
              <a:spcAft>
                <a:spcPts val="1600"/>
              </a:spcAft>
              <a:buNone/>
            </a:pPr>
            <a:endParaRPr dirty="0"/>
          </a:p>
        </p:txBody>
      </p:sp>
      <p:pic>
        <p:nvPicPr>
          <p:cNvPr id="4" name="Picture 3"/>
          <p:cNvPicPr>
            <a:picLocks noChangeAspect="1"/>
          </p:cNvPicPr>
          <p:nvPr/>
        </p:nvPicPr>
        <p:blipFill>
          <a:blip r:embed="rId3"/>
          <a:stretch>
            <a:fillRect/>
          </a:stretch>
        </p:blipFill>
        <p:spPr>
          <a:xfrm>
            <a:off x="3345728" y="2595706"/>
            <a:ext cx="5009010" cy="840221"/>
          </a:xfrm>
          <a:prstGeom prst="rect">
            <a:avLst/>
          </a:prstGeom>
        </p:spPr>
      </p:pic>
    </p:spTree>
    <p:extLst>
      <p:ext uri="{BB962C8B-B14F-4D97-AF65-F5344CB8AC3E}">
        <p14:creationId xmlns:p14="http://schemas.microsoft.com/office/powerpoint/2010/main" val="2634572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normAutofit/>
          </a:bodyPr>
          <a:lstStyle/>
          <a:p>
            <a:pPr marL="194729" indent="0" algn="ctr">
              <a:buNone/>
            </a:pPr>
            <a:r>
              <a:rPr lang="en-US" sz="4000" b="1" dirty="0">
                <a:solidFill>
                  <a:schemeClr val="tx2"/>
                </a:solidFill>
                <a:latin typeface="Algerian" panose="04020705040A02060702" pitchFamily="82" charset="0"/>
              </a:rPr>
              <a:t>THANK YOU</a:t>
            </a:r>
            <a:endParaRPr lang="en-IN" sz="4000" b="1" dirty="0">
              <a:solidFill>
                <a:schemeClr val="tx2"/>
              </a:solidFill>
              <a:latin typeface="Algerian" panose="04020705040A02060702" pitchFamily="82" charset="0"/>
            </a:endParaRPr>
          </a:p>
        </p:txBody>
      </p:sp>
      <p:sp>
        <p:nvSpPr>
          <p:cNvPr id="4" name="Slide Number Placeholder 3"/>
          <p:cNvSpPr>
            <a:spLocks noGrp="1"/>
          </p:cNvSpPr>
          <p:nvPr>
            <p:ph type="sldNum" idx="12"/>
          </p:nvPr>
        </p:nvSpPr>
        <p:spPr/>
        <p:txBody>
          <a:bodyPr/>
          <a:lstStyle/>
          <a:p>
            <a:fld id="{00000000-1234-1234-1234-123412341234}" type="slidenum">
              <a:rPr lang="en" smtClean="0"/>
              <a:pPr/>
              <a:t>85</a:t>
            </a:fld>
            <a:endParaRPr lang="en"/>
          </a:p>
        </p:txBody>
      </p:sp>
    </p:spTree>
    <p:extLst>
      <p:ext uri="{BB962C8B-B14F-4D97-AF65-F5344CB8AC3E}">
        <p14:creationId xmlns:p14="http://schemas.microsoft.com/office/powerpoint/2010/main" val="247034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a:spLocks noGrp="1"/>
          </p:cNvSpPr>
          <p:nvPr>
            <p:ph type="title"/>
          </p:nvPr>
        </p:nvSpPr>
        <p:spPr>
          <a:xfrm>
            <a:off x="1037433" y="579900"/>
            <a:ext cx="10007600" cy="810800"/>
          </a:xfrm>
          <a:prstGeom prst="rect">
            <a:avLst/>
          </a:prstGeom>
        </p:spPr>
        <p:txBody>
          <a:bodyPr spcFirstLastPara="1" vert="horz" wrap="square" lIns="121900" tIns="121900" rIns="121900" bIns="121900" rtlCol="0" anchor="t" anchorCtr="0">
            <a:normAutofit/>
          </a:bodyPr>
          <a:lstStyle/>
          <a:p>
            <a:r>
              <a:rPr lang="en"/>
              <a:t>Vanilla Deep Neural Networks Don’t Scale</a:t>
            </a:r>
            <a:endParaRPr/>
          </a:p>
        </p:txBody>
      </p:sp>
      <p:sp>
        <p:nvSpPr>
          <p:cNvPr id="184" name="Google Shape;184;p22"/>
          <p:cNvSpPr txBox="1">
            <a:spLocks noGrp="1"/>
          </p:cNvSpPr>
          <p:nvPr>
            <p:ph type="body" idx="1"/>
          </p:nvPr>
        </p:nvSpPr>
        <p:spPr>
          <a:xfrm>
            <a:off x="1092200" y="1582400"/>
            <a:ext cx="10007600" cy="4336000"/>
          </a:xfrm>
          <a:prstGeom prst="rect">
            <a:avLst/>
          </a:prstGeom>
        </p:spPr>
        <p:txBody>
          <a:bodyPr spcFirstLastPara="1" vert="horz" wrap="square" lIns="121900" tIns="121900" rIns="121900" bIns="121900" rtlCol="0" anchor="t" anchorCtr="0">
            <a:normAutofit/>
          </a:bodyPr>
          <a:lstStyle/>
          <a:p>
            <a:pPr indent="-431789" algn="just">
              <a:lnSpc>
                <a:spcPct val="150000"/>
              </a:lnSpc>
              <a:buSzPts val="1500"/>
            </a:pPr>
            <a:r>
              <a:rPr lang="en" sz="2000"/>
              <a:t>For example, for a full-color 200 x 200 pixel image, our input layer would have 200 x 200 x 3 = 120,000 weights. And we’re going to want to have lots of these neurons over multiple layers, so these parameters add up quite quickly! </a:t>
            </a:r>
            <a:endParaRPr sz="2000"/>
          </a:p>
          <a:p>
            <a:pPr indent="-431789" algn="just">
              <a:lnSpc>
                <a:spcPct val="150000"/>
              </a:lnSpc>
              <a:spcBef>
                <a:spcPts val="1333"/>
              </a:spcBef>
              <a:buSzPts val="1500"/>
            </a:pPr>
            <a:r>
              <a:rPr lang="en" sz="2000"/>
              <a:t>Clearly, this full connectivity is not only wasteful, but also means that we’re much more likely to overfit to the training dataset.</a:t>
            </a:r>
            <a:endParaRPr sz="2000"/>
          </a:p>
          <a:p>
            <a:pPr indent="-431789" algn="just">
              <a:lnSpc>
                <a:spcPct val="150000"/>
              </a:lnSpc>
              <a:spcBef>
                <a:spcPts val="1333"/>
              </a:spcBef>
              <a:buSzPts val="1500"/>
            </a:pPr>
            <a:r>
              <a:rPr lang="en" sz="2000" b="1"/>
              <a:t>Convolutional network</a:t>
            </a:r>
            <a:r>
              <a:rPr lang="en" sz="2000"/>
              <a:t> - analyzing images, and sensibly constrains the architecture of the deep network so that reduce the number of parameters in our model</a:t>
            </a:r>
            <a:endParaRPr sz="2000"/>
          </a:p>
          <a:p>
            <a:pPr marL="0" indent="0">
              <a:spcBef>
                <a:spcPts val="1333"/>
              </a:spcBef>
              <a:spcAft>
                <a:spcPts val="1600"/>
              </a:spcAft>
              <a:buNone/>
            </a:pPr>
            <a:endParaRPr/>
          </a:p>
        </p:txBody>
      </p:sp>
    </p:spTree>
    <p:extLst>
      <p:ext uri="{BB962C8B-B14F-4D97-AF65-F5344CB8AC3E}">
        <p14:creationId xmlns:p14="http://schemas.microsoft.com/office/powerpoint/2010/main" val="4177341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49 - &amp;quot;RNN&amp;quot;&quot;/&gt;&lt;property id=&quot;20307&quot; value=&quot;256&quot;/&gt;&lt;/object&gt;&lt;object type=&quot;3&quot; unique_id=&quot;10005&quot;&gt;&lt;property id=&quot;20148&quot; value=&quot;5&quot;/&gt;&lt;property id=&quot;20300&quot; value=&quot;Slide 50 - &amp;quot;Sequence Application Variation&amp;quot;&quot;/&gt;&lt;property id=&quot;20307&quot; value=&quot;259&quot;/&gt;&lt;/object&gt;&lt;object type=&quot;3&quot; unique_id=&quot;10006&quot;&gt;&lt;property id=&quot;20148&quot; value=&quot;5&quot;/&gt;&lt;property id=&quot;20300&quot; value=&quot;Slide 51 - &amp;quot;Notation Understanding&amp;quot;&quot;/&gt;&lt;property id=&quot;20307&quot; value=&quot;260&quot;/&gt;&lt;/object&gt;&lt;object type=&quot;3&quot; unique_id=&quot;10007&quot;&gt;&lt;property id=&quot;20148&quot; value=&quot;5&quot;/&gt;&lt;property id=&quot;20300&quot; value=&quot;Slide 52 - &amp;quot;Representing words and one-hot encoding&amp;quot;&quot;/&gt;&lt;property id=&quot;20307&quot; value=&quot;261&quot;/&gt;&lt;/object&gt;&lt;object type=&quot;3&quot; unique_id=&quot;10008&quot;&gt;&lt;property id=&quot;20148&quot; value=&quot;5&quot;/&gt;&lt;property id=&quot;20300&quot; value=&quot;Slide 53&quot;/&gt;&lt;property id=&quot;20307&quot; value=&quot;262&quot;/&gt;&lt;/object&gt;&lt;object type=&quot;3&quot; unique_id=&quot;10009&quot;&gt;&lt;property id=&quot;20148&quot; value=&quot;5&quot;/&gt;&lt;property id=&quot;20300&quot; value=&quot;Slide 54 - &amp;quot;Forward Propagation&amp;quot;&quot;/&gt;&lt;property id=&quot;20307&quot; value=&quot;263&quot;/&gt;&lt;/object&gt;&lt;object type=&quot;3&quot; unique_id=&quot;10011&quot;&gt;&lt;property id=&quot;20148&quot; value=&quot;5&quot;/&gt;&lt;property id=&quot;20300&quot; value=&quot;Slide 55&quot;/&gt;&lt;property id=&quot;20307&quot; value=&quot;265&quot;/&gt;&lt;/object&gt;&lt;object type=&quot;3&quot; unique_id=&quot;10012&quot;&gt;&lt;property id=&quot;20148&quot; value=&quot;5&quot;/&gt;&lt;property id=&quot;20300&quot; value=&quot;Slide 58 - &amp;quot;Word level and character level language model&amp;quot;&quot;/&gt;&lt;property id=&quot;20307&quot; value=&quot;266&quot;/&gt;&lt;/object&gt;&lt;object type=&quot;3&quot; unique_id=&quot;10014&quot;&gt;&lt;property id=&quot;20148&quot; value=&quot;5&quot;/&gt;&lt;property id=&quot;20300&quot; value=&quot;Slide 59 - &amp;quot;Sampling a novel sequence&amp;quot;&quot;/&gt;&lt;property id=&quot;20307&quot; value=&quot;268&quot;/&gt;&lt;/object&gt;&lt;object type=&quot;3&quot; unique_id=&quot;10068&quot;&gt;&lt;property id=&quot;20148&quot; value=&quot;5&quot;/&gt;&lt;property id=&quot;20300&quot; value=&quot;Slide 65 - &amp;quot;Featurized Representation: Word Embeddings&amp;quot;&quot;/&gt;&lt;property id=&quot;20307&quot; value=&quot;270&quot;/&gt;&lt;/object&gt;&lt;object type=&quot;3&quot; unique_id=&quot;57616&quot;&gt;&lt;property id=&quot;20148&quot; value=&quot;5&quot;/&gt;&lt;property id=&quot;20300&quot; value=&quot;Slide 56 - &amp;quot;Word Level Language Model&amp;quot;&quot;/&gt;&lt;property id=&quot;20307&quot; value=&quot;282&quot;/&gt;&lt;/object&gt;&lt;object type=&quot;3&quot; unique_id=&quot;57618&quot;&gt;&lt;property id=&quot;20148&quot; value=&quot;5&quot;/&gt;&lt;property id=&quot;20300&quot; value=&quot;Slide 61 - &amp;quot;Gated Recurrence Unit&amp;quot;&quot;/&gt;&lt;property id=&quot;20307&quot; value=&quot;281&quot;/&gt;&lt;/object&gt;&lt;object type=&quot;3&quot; unique_id=&quot;57619&quot;&gt;&lt;property id=&quot;20148&quot; value=&quot;5&quot;/&gt;&lt;property id=&quot;20300&quot; value=&quot;Slide 66 - &amp;quot;Transfer Learning and Word Embeddings&amp;quot;&quot;/&gt;&lt;property id=&quot;20307&quot; value=&quot;271&quot;/&gt;&lt;/object&gt;&lt;object type=&quot;3&quot; unique_id=&quot;57620&quot;&gt;&lt;property id=&quot;20148&quot; value=&quot;5&quot;/&gt;&lt;property id=&quot;20300&quot; value=&quot;Slide 67 - &amp;quot;Analogies using Word Vectors&amp;quot;&quot;/&gt;&lt;property id=&quot;20307&quot; value=&quot;272&quot;/&gt;&lt;/object&gt;&lt;object type=&quot;3&quot; unique_id=&quot;57621&quot;&gt;&lt;property id=&quot;20148&quot; value=&quot;5&quot;/&gt;&lt;property id=&quot;20300&quot; value=&quot;Slide 68 - &amp;quot;Contexts which can help to learn&amp;quot;&quot;/&gt;&lt;property id=&quot;20307&quot; value=&quot;273&quot;/&gt;&lt;/object&gt;&lt;object type=&quot;3&quot; unique_id=&quot;57622&quot;&gt;&lt;property id=&quot;20148&quot; value=&quot;5&quot;/&gt;&lt;property id=&quot;20300&quot; value=&quot;Slide 69 - &amp;quot;Neural Language Model&amp;quot;&quot;/&gt;&lt;property id=&quot;20307&quot; value=&quot;276&quot;/&gt;&lt;/object&gt;&lt;object type=&quot;3&quot; unique_id=&quot;57623&quot;&gt;&lt;property id=&quot;20148&quot; value=&quot;5&quot;/&gt;&lt;property id=&quot;20300&quot; value=&quot;Slide 70 - &amp;quot;Skip Gram Model&amp;quot;&quot;/&gt;&lt;property id=&quot;20307&quot; value=&quot;274&quot;/&gt;&lt;/object&gt;&lt;object type=&quot;3&quot; unique_id=&quot;57624&quot;&gt;&lt;property id=&quot;20148&quot; value=&quot;5&quot;/&gt;&lt;property id=&quot;20300&quot; value=&quot;Slide 71 - &amp;quot;Negative Sampling Algorithm&amp;quot;&quot;/&gt;&lt;property id=&quot;20307&quot; value=&quot;277&quot;/&gt;&lt;/object&gt;&lt;object type=&quot;3&quot; unique_id=&quot;57625&quot;&gt;&lt;property id=&quot;20148&quot; value=&quot;5&quot;/&gt;&lt;property id=&quot;20300&quot; value=&quot;Slide 72 - &amp;quot;Converting Softmax to Logistic Classifier&amp;quot;&quot;/&gt;&lt;property id=&quot;20307&quot; value=&quot;278&quot;/&gt;&lt;/object&gt;&lt;object type=&quot;3&quot; unique_id=&quot;57626&quot;&gt;&lt;property id=&quot;20148&quot; value=&quot;5&quot;/&gt;&lt;property id=&quot;20300&quot; value=&quot;Slide 74 - &amp;quot;Simple Sentiment Classification Model&amp;quot;&quot;/&gt;&lt;property id=&quot;20307&quot; value=&quot;279&quot;/&gt;&lt;/object&gt;&lt;object type=&quot;3&quot; unique_id=&quot;57627&quot;&gt;&lt;property id=&quot;20148&quot; value=&quot;5&quot;/&gt;&lt;property id=&quot;20300&quot; value=&quot;Slide 75&quot;/&gt;&lt;property id=&quot;20307&quot; value=&quot;280&quot;/&gt;&lt;/object&gt;&lt;object type=&quot;3&quot; unique_id=&quot;58236&quot;&gt;&lt;property id=&quot;20148&quot; value=&quot;5&quot;/&gt;&lt;property id=&quot;20300&quot; value=&quot;Slide 92 - &amp;quot;Questions ?&amp;quot;&quot;/&gt;&lt;property id=&quot;20307&quot; value=&quot;286&quot;/&gt;&lt;/object&gt;&lt;object type=&quot;3&quot; unique_id=&quot;58382&quot;&gt;&lt;property id=&quot;20148&quot; value=&quot;5&quot;/&gt;&lt;property id=&quot;20300&quot; value=&quot;Slide 76 - &amp;quot;Sequence to Sequence Model&amp;quot;&quot;/&gt;&lt;property id=&quot;20307&quot; value=&quot;287&quot;/&gt;&lt;/object&gt;&lt;object type=&quot;3&quot; unique_id=&quot;58383&quot;&gt;&lt;property id=&quot;20148&quot; value=&quot;5&quot;/&gt;&lt;property id=&quot;20300&quot; value=&quot;Slide 77 - &amp;quot;Image captioning model&amp;quot;&quot;/&gt;&lt;property id=&quot;20307&quot; value=&quot;288&quot;/&gt;&lt;/object&gt;&lt;object type=&quot;3&quot; unique_id=&quot;58879&quot;&gt;&lt;property id=&quot;20148&quot; value=&quot;5&quot;/&gt;&lt;property id=&quot;20300&quot; value=&quot;Slide 78 - &amp;quot;Machine translation as a conditional Language Model &amp;quot;&quot;/&gt;&lt;property id=&quot;20307&quot; value=&quot;289&quot;/&gt;&lt;/object&gt;&lt;object type=&quot;3&quot; unique_id=&quot;58880&quot;&gt;&lt;property id=&quot;20148&quot; value=&quot;5&quot;/&gt;&lt;property id=&quot;20300&quot; value=&quot;Slide 79 - &amp;quot;Finding the Most likely translation&amp;quot;&quot;/&gt;&lt;property id=&quot;20307&quot; value=&quot;290&quot;/&gt;&lt;/object&gt;&lt;object type=&quot;3&quot; unique_id=&quot;58881&quot;&gt;&lt;property id=&quot;20148&quot; value=&quot;5&quot;/&gt;&lt;property id=&quot;20300&quot; value=&quot;Slide 81 - &amp;quot;Beam Search&amp;quot;&quot;/&gt;&lt;property id=&quot;20307&quot; value=&quot;291&quot;/&gt;&lt;/object&gt;&lt;object type=&quot;3&quot; unique_id=&quot;58882&quot;&gt;&lt;property id=&quot;20148&quot; value=&quot;5&quot;/&gt;&lt;property id=&quot;20300&quot; value=&quot;Slide 82 - &amp;quot;Beam Width&amp;quot;&quot;/&gt;&lt;property id=&quot;20307&quot; value=&quot;292&quot;/&gt;&lt;/object&gt;&lt;object type=&quot;3&quot; unique_id=&quot;58883&quot;&gt;&lt;property id=&quot;20148&quot; value=&quot;5&quot;/&gt;&lt;property id=&quot;20300&quot; value=&quot;Slide 83 - &amp;quot;Error Analysis on beam search&amp;quot;&quot;/&gt;&lt;property id=&quot;20307&quot; value=&quot;293&quot;/&gt;&lt;/object&gt;&lt;object type=&quot;3&quot; unique_id=&quot;58884&quot;&gt;&lt;property id=&quot;20148&quot; value=&quot;5&quot;/&gt;&lt;property id=&quot;20300&quot; value=&quot;Slide 84 - &amp;quot;Average Analysis on a set of sentences &amp;quot;&quot;/&gt;&lt;property id=&quot;20307&quot; value=&quot;294&quot;/&gt;&lt;/object&gt;&lt;object type=&quot;3&quot; unique_id=&quot;58885&quot;&gt;&lt;property id=&quot;20148&quot; value=&quot;5&quot;/&gt;&lt;property id=&quot;20300&quot; value=&quot;Slide 85 - &amp;quot;Bleu Score&amp;quot;&quot;/&gt;&lt;property id=&quot;20307&quot; value=&quot;295&quot;/&gt;&lt;/object&gt;&lt;object type=&quot;3&quot; unique_id=&quot;58886&quot;&gt;&lt;property id=&quot;20148&quot; value=&quot;5&quot;/&gt;&lt;property id=&quot;20300&quot; value=&quot;Slide 86 - &amp;quot;Bleu score&amp;quot;&quot;/&gt;&lt;property id=&quot;20307&quot; value=&quot;296&quot;/&gt;&lt;/object&gt;&lt;object type=&quot;3&quot; unique_id=&quot;58887&quot;&gt;&lt;property id=&quot;20148&quot; value=&quot;5&quot;/&gt;&lt;property id=&quot;20300&quot; value=&quot;Slide 87 - &amp;quot;Problem of long sequences: Attention model&amp;quot;&quot;/&gt;&lt;property id=&quot;20307&quot; value=&quot;297&quot;/&gt;&lt;/object&gt;&lt;object type=&quot;3&quot; unique_id=&quot;59128&quot;&gt;&lt;property id=&quot;20148&quot; value=&quot;5&quot;/&gt;&lt;property id=&quot;20300&quot; value=&quot;Slide 88&quot;/&gt;&lt;property id=&quot;20307&quot; value=&quot;298&quot;/&gt;&lt;/object&gt;&lt;object type=&quot;3&quot; unique_id=&quot;59129&quot;&gt;&lt;property id=&quot;20148&quot; value=&quot;5&quot;/&gt;&lt;property id=&quot;20300&quot; value=&quot;Slide 89 - &amp;quot;Speech Recognition&amp;quot;&quot;/&gt;&lt;property id=&quot;20307&quot; value=&quot;299&quot;/&gt;&lt;/object&gt;&lt;object type=&quot;3&quot; unique_id=&quot;59130&quot;&gt;&lt;property id=&quot;20148&quot; value=&quot;5&quot;/&gt;&lt;property id=&quot;20300&quot; value=&quot;Slide 90 - &amp;quot;Attention model for speech Systems&amp;quot;&quot;/&gt;&lt;property id=&quot;20307&quot; value=&quot;300&quot;/&gt;&lt;/object&gt;&lt;object type=&quot;3&quot; unique_id=&quot;59131&quot;&gt;&lt;property id=&quot;20148&quot; value=&quot;5&quot;/&gt;&lt;property id=&quot;20300&quot; value=&quot;Slide 91 - &amp;quot;CTC Cost for Speech recognition&amp;quot;&quot;/&gt;&lt;property id=&quot;20307&quot; value=&quot;301&quot;/&gt;&lt;/object&gt;&lt;object type=&quot;3&quot; unique_id=&quot;60232&quot;&gt;&lt;property id=&quot;20148&quot; value=&quot;5&quot;/&gt;&lt;property id=&quot;20300&quot; value=&quot;Slide 32 - &amp;quot;Object Localization and detection&amp;quot;&quot;/&gt;&lt;property id=&quot;20307&quot; value=&quot;308&quot;/&gt;&lt;/object&gt;&lt;object type=&quot;3&quot; unique_id=&quot;60233&quot;&gt;&lt;property id=&quot;20148&quot; value=&quot;5&quot;/&gt;&lt;property id=&quot;20300&quot; value=&quot;Slide 33 - &amp;quot;Classification with localization&amp;quot;&quot;/&gt;&lt;property id=&quot;20307&quot; value=&quot;309&quot;/&gt;&lt;/object&gt;&lt;object type=&quot;3&quot; unique_id=&quot;60234&quot;&gt;&lt;property id=&quot;20148&quot; value=&quot;5&quot;/&gt;&lt;property id=&quot;20300&quot; value=&quot;Slide 34 - &amp;quot;Defining the target label&amp;quot;&quot;/&gt;&lt;property id=&quot;20307&quot; value=&quot;310&quot;/&gt;&lt;/object&gt;&lt;object type=&quot;3&quot; unique_id=&quot;60235&quot;&gt;&lt;property id=&quot;20148&quot; value=&quot;5&quot;/&gt;&lt;property id=&quot;20300&quot; value=&quot;Slide 35 - &amp;quot;Landmark Detection&amp;quot;&quot;/&gt;&lt;property id=&quot;20307&quot; value=&quot;312&quot;/&gt;&lt;/object&gt;&lt;object type=&quot;3&quot; unique_id=&quot;60236&quot;&gt;&lt;property id=&quot;20148&quot; value=&quot;5&quot;/&gt;&lt;property id=&quot;20300&quot; value=&quot;Slide 36 - &amp;quot;Car Detection&amp;quot;&quot;/&gt;&lt;property id=&quot;20307&quot; value=&quot;313&quot;/&gt;&lt;/object&gt;&lt;object type=&quot;3&quot; unique_id=&quot;60237&quot;&gt;&lt;property id=&quot;20148&quot; value=&quot;5&quot;/&gt;&lt;property id=&quot;20300&quot; value=&quot;Slide 37 - &amp;quot;Sliding Windows Detection&amp;quot;&quot;/&gt;&lt;property id=&quot;20307&quot; value=&quot;314&quot;/&gt;&lt;/object&gt;&lt;object type=&quot;3&quot; unique_id=&quot;60238&quot;&gt;&lt;property id=&quot;20148&quot; value=&quot;5&quot;/&gt;&lt;property id=&quot;20300&quot; value=&quot;Slide 39 - &amp;quot;Turning Fully Connected Layer to Convolution Layers&amp;quot;&quot;/&gt;&lt;property id=&quot;20307&quot; value=&quot;315&quot;/&gt;&lt;/object&gt;&lt;object type=&quot;3&quot; unique_id=&quot;60239&quot;&gt;&lt;property id=&quot;20148&quot; value=&quot;5&quot;/&gt;&lt;property id=&quot;20300&quot; value=&quot;Slide 40 - &amp;quot;Convolutional Implementation of Sliding Windows&amp;quot;&quot;/&gt;&lt;property id=&quot;20307&quot; value=&quot;316&quot;/&gt;&lt;/object&gt;&lt;object type=&quot;3&quot; unique_id=&quot;60240&quot;&gt;&lt;property id=&quot;20148&quot; value=&quot;5&quot;/&gt;&lt;property id=&quot;20300&quot; value=&quot;Slide 41 - &amp;quot;Intersection Over Union &amp;quot;&quot;/&gt;&lt;property id=&quot;20307&quot; value=&quot;317&quot;/&gt;&lt;/object&gt;&lt;object type=&quot;3&quot; unique_id=&quot;60241&quot;&gt;&lt;property id=&quot;20148&quot; value=&quot;5&quot;/&gt;&lt;property id=&quot;20300&quot; value=&quot;Slide 42 - &amp;quot;Non-Max Suppression&amp;quot;&quot;/&gt;&lt;property id=&quot;20307&quot; value=&quot;318&quot;/&gt;&lt;/object&gt;&lt;object type=&quot;3&quot; unique_id=&quot;60242&quot;&gt;&lt;property id=&quot;20148&quot; value=&quot;5&quot;/&gt;&lt;property id=&quot;20300&quot; value=&quot;Slide 43 - &amp;quot;Anchor Box for overlapping objects&amp;quot;&quot;/&gt;&lt;property id=&quot;20307&quot; value=&quot;319&quot;/&gt;&lt;/object&gt;&lt;object type=&quot;3&quot; unique_id=&quot;60243&quot;&gt;&lt;property id=&quot;20148&quot; value=&quot;5&quot;/&gt;&lt;property id=&quot;20300&quot; value=&quot;Slide 44 - &amp;quot;Yolo Algorithm (combines all the pieces together)&amp;quot;&quot;/&gt;&lt;property id=&quot;20307&quot; value=&quot;320&quot;/&gt;&lt;/object&gt;&lt;object type=&quot;3&quot; unique_id=&quot;60244&quot;&gt;&lt;property id=&quot;20148&quot; value=&quot;5&quot;/&gt;&lt;property id=&quot;20300&quot; value=&quot;Slide 45 - &amp;quot;Face Recognition Vs. Verification&amp;quot;&quot;/&gt;&lt;property id=&quot;20307&quot; value=&quot;321&quot;/&gt;&lt;/object&gt;&lt;object type=&quot;3&quot; unique_id=&quot;60245&quot;&gt;&lt;property id=&quot;20148&quot; value=&quot;5&quot;/&gt;&lt;property id=&quot;20300&quot; value=&quot;Slide 46 - &amp;quot;One Shot learning&amp;quot;&quot;/&gt;&lt;property id=&quot;20307&quot; value=&quot;322&quot;/&gt;&lt;/object&gt;&lt;object type=&quot;3&quot; unique_id=&quot;60246&quot;&gt;&lt;property id=&quot;20148&quot; value=&quot;5&quot;/&gt;&lt;property id=&quot;20300&quot; value=&quot;Slide 47 - &amp;quot;Siamese Network for Single Shot learning &amp;quot;&quot;/&gt;&lt;property id=&quot;20307&quot; value=&quot;323&quot;/&gt;&lt;/object&gt;&lt;object type=&quot;3&quot; unique_id=&quot;60554&quot;&gt;&lt;property id=&quot;20148&quot; value=&quot;5&quot;/&gt;&lt;property id=&quot;20300&quot; value=&quot;Slide 48 - &amp;quot;Face Verification using Siamese Network &amp;quot;&quot;/&gt;&lt;property id=&quot;20307&quot; value=&quot;325&quot;/&gt;&lt;/object&gt;&lt;object type=&quot;3&quot; unique_id=&quot;60803&quot;&gt;&lt;property id=&quot;20148&quot; value=&quot;5&quot;/&gt;&lt;property id=&quot;20300&quot; value=&quot;Slide 38 - &amp;quot;Sliding Window Detection&amp;quot;&quot;/&gt;&lt;property id=&quot;20307&quot; value=&quot;326&quot;/&gt;&lt;/object&gt;&lt;object type=&quot;3&quot; unique_id=&quot;61362&quot;&gt;&lt;property id=&quot;20148&quot; value=&quot;5&quot;/&gt;&lt;property id=&quot;20300&quot; value=&quot;Slide 27 - &amp;quot;Open Source Implementations&amp;quot;&quot;/&gt;&lt;property id=&quot;20307&quot; value=&quot;329&quot;/&gt;&lt;/object&gt;&lt;object type=&quot;3&quot; unique_id=&quot;61363&quot;&gt;&lt;property id=&quot;20148&quot; value=&quot;5&quot;/&gt;&lt;property id=&quot;20300&quot; value=&quot;Slide 28 - &amp;quot;Transfer Learning&amp;quot;&quot;/&gt;&lt;property id=&quot;20307&quot; value=&quot;331&quot;/&gt;&lt;/object&gt;&lt;object type=&quot;3&quot; unique_id=&quot;61364&quot;&gt;&lt;property id=&quot;20148&quot; value=&quot;5&quot;/&gt;&lt;property id=&quot;20300&quot; value=&quot;Slide 29 - &amp;quot;Transfer Learning – Small Data&amp;quot;&quot;/&gt;&lt;property id=&quot;20307&quot; value=&quot;330&quot;/&gt;&lt;/object&gt;&lt;object type=&quot;3&quot; unique_id=&quot;64333&quot;&gt;&lt;property id=&quot;20148&quot; value=&quot;5&quot;/&gt;&lt;property id=&quot;20300&quot; value=&quot;Slide 1 - &amp;quot;Convolutional Neural Networks&amp;quot;&quot;/&gt;&lt;property id=&quot;20307&quot; value=&quot;334&quot;/&gt;&lt;/object&gt;&lt;object type=&quot;3&quot; unique_id=&quot;64336&quot;&gt;&lt;property id=&quot;20148&quot; value=&quot;5&quot;/&gt;&lt;property id=&quot;20300&quot; value=&quot;Slide 8 - &amp;quot;Filter Visualization&amp;quot;&quot;/&gt;&lt;property id=&quot;20307&quot; value=&quot;455&quot;/&gt;&lt;/object&gt;&lt;object type=&quot;3&quot; unique_id=&quot;64337&quot;&gt;&lt;property id=&quot;20148&quot; value=&quot;5&quot;/&gt;&lt;property id=&quot;20300&quot; value=&quot;Slide 9 - &amp;quot;Interpretation&amp;quot;&quot;/&gt;&lt;property id=&quot;20307&quot; value=&quot;452&quot;/&gt;&lt;/object&gt;&lt;object type=&quot;3&quot; unique_id=&quot;64342&quot;&gt;&lt;property id=&quot;20148&quot; value=&quot;5&quot;/&gt;&lt;property id=&quot;20300&quot; value=&quot;Slide 11&quot;/&gt;&lt;property id=&quot;20307&quot; value=&quot;346&quot;/&gt;&lt;/object&gt;&lt;object type=&quot;3&quot; unique_id=&quot;64343&quot;&gt;&lt;property id=&quot;20148&quot; value=&quot;5&quot;/&gt;&lt;property id=&quot;20300&quot; value=&quot;Slide 13&quot;/&gt;&lt;property id=&quot;20307&quot; value=&quot;347&quot;/&gt;&lt;/object&gt;&lt;object type=&quot;3&quot; unique_id=&quot;64344&quot;&gt;&lt;property id=&quot;20148&quot; value=&quot;5&quot;/&gt;&lt;property id=&quot;20300&quot; value=&quot;Slide 14&quot;/&gt;&lt;property id=&quot;20307&quot; value=&quot;264&quot;/&gt;&lt;/object&gt;&lt;object type=&quot;3&quot; unique_id=&quot;64345&quot;&gt;&lt;property id=&quot;20148&quot; value=&quot;5&quot;/&gt;&lt;property id=&quot;20300&quot; value=&quot;Slide 15&quot;/&gt;&lt;property id=&quot;20307&quot; value=&quot;348&quot;/&gt;&lt;/object&gt;&lt;object type=&quot;3&quot; unique_id=&quot;64346&quot;&gt;&lt;property id=&quot;20148&quot; value=&quot;5&quot;/&gt;&lt;property id=&quot;20300&quot; value=&quot;Slide 16&quot;/&gt;&lt;property id=&quot;20307&quot; value=&quot;349&quot;/&gt;&lt;/object&gt;&lt;object type=&quot;3&quot; unique_id=&quot;64347&quot;&gt;&lt;property id=&quot;20148&quot; value=&quot;5&quot;/&gt;&lt;property id=&quot;20300&quot; value=&quot;Slide 17&quot;/&gt;&lt;property id=&quot;20307&quot; value=&quot;350&quot;/&gt;&lt;/object&gt;&lt;object type=&quot;3&quot; unique_id=&quot;64348&quot;&gt;&lt;property id=&quot;20148&quot; value=&quot;5&quot;/&gt;&lt;property id=&quot;20300&quot; value=&quot;Slide 19 - &amp;quot;Famous CNN Models&amp;quot;&quot;/&gt;&lt;property id=&quot;20307&quot; value=&quot;445&quot;/&gt;&lt;/object&gt;&lt;object type=&quot;3&quot; unique_id=&quot;64350&quot;&gt;&lt;property id=&quot;20148&quot; value=&quot;5&quot;/&gt;&lt;property id=&quot;20300&quot; value=&quot;Slide 20 - &amp;quot;Innovative use of 1X1 Convolution Filter&amp;quot;&quot;/&gt;&lt;property id=&quot;20307&quot; value=&quot;335&quot;/&gt;&lt;/object&gt;&lt;object type=&quot;3&quot; unique_id=&quot;64351&quot;&gt;&lt;property id=&quot;20148&quot; value=&quot;5&quot;/&gt;&lt;property id=&quot;20300&quot; value=&quot;Slide 21 - &amp;quot;Shrinking of Channels&amp;quot;&quot;/&gt;&lt;property id=&quot;20307&quot; value=&quot;336&quot;/&gt;&lt;/object&gt;&lt;object type=&quot;3&quot; unique_id=&quot;64352&quot;&gt;&lt;property id=&quot;20148&quot; value=&quot;5&quot;/&gt;&lt;property id=&quot;20300&quot; value=&quot;Slide 22 - &amp;quot;Inception Network&amp;quot;&quot;/&gt;&lt;property id=&quot;20307&quot; value=&quot;337&quot;/&gt;&lt;/object&gt;&lt;object type=&quot;3&quot; unique_id=&quot;64353&quot;&gt;&lt;property id=&quot;20148&quot; value=&quot;5&quot;/&gt;&lt;property id=&quot;20300&quot; value=&quot;Slide 23 - &amp;quot;Problem of Computational Cost&amp;quot;&quot;/&gt;&lt;property id=&quot;20307&quot; value=&quot;338&quot;/&gt;&lt;/object&gt;&lt;object type=&quot;3&quot; unique_id=&quot;64354&quot;&gt;&lt;property id=&quot;20148&quot; value=&quot;5&quot;/&gt;&lt;property id=&quot;20300&quot; value=&quot;Slide 24 - &amp;quot;Using 1X1 Convolution to reduce the cost&amp;quot;&quot;/&gt;&lt;property id=&quot;20307&quot; value=&quot;339&quot;/&gt;&lt;/object&gt;&lt;object type=&quot;3&quot; unique_id=&quot;64355&quot;&gt;&lt;property id=&quot;20148&quot; value=&quot;5&quot;/&gt;&lt;property id=&quot;20300&quot; value=&quot;Slide 25 - &amp;quot;Single Unit of Inception Network&amp;quot;&quot;/&gt;&lt;property id=&quot;20307&quot; value=&quot;340&quot;/&gt;&lt;/object&gt;&lt;object type=&quot;3&quot; unique_id=&quot;64356&quot;&gt;&lt;property id=&quot;20148&quot; value=&quot;5&quot;/&gt;&lt;property id=&quot;20300&quot; value=&quot;Slide 26 - &amp;quot;Inception Network and Inception Block&amp;quot;&quot;/&gt;&lt;property id=&quot;20307&quot; value=&quot;341&quot;/&gt;&lt;/object&gt;&lt;object type=&quot;3&quot; unique_id=&quot;64357&quot;&gt;&lt;property id=&quot;20148&quot; value=&quot;5&quot;/&gt;&lt;property id=&quot;20300&quot; value=&quot;Slide 30 - &amp;quot;Transfer Learning-Mid Size Data&amp;quot;&quot;/&gt;&lt;property id=&quot;20307&quot; value=&quot;332&quot;/&gt;&lt;/object&gt;&lt;object type=&quot;3&quot; unique_id=&quot;64358&quot;&gt;&lt;property id=&quot;20148&quot; value=&quot;5&quot;/&gt;&lt;property id=&quot;20300&quot; value=&quot;Slide 31 - &amp;quot;Transfer Learning- Enough Data&amp;quot;&quot;/&gt;&lt;property id=&quot;20307&quot; value=&quot;333&quot;/&gt;&lt;/object&gt;&lt;object type=&quot;3&quot; unique_id=&quot;65038&quot;&gt;&lt;property id=&quot;20148&quot; value=&quot;5&quot;/&gt;&lt;property id=&quot;20300&quot; value=&quot;Slide 2&quot;/&gt;&lt;property id=&quot;20307&quot; value=&quot;257&quot;/&gt;&lt;/object&gt;&lt;object type=&quot;3&quot; unique_id=&quot;65039&quot;&gt;&lt;property id=&quot;20148&quot; value=&quot;5&quot;/&gt;&lt;property id=&quot;20300&quot; value=&quot;Slide 3 - &amp;quot;Convolution&amp;quot;&quot;/&gt;&lt;property id=&quot;20307&quot; value=&quot;456&quot;/&gt;&lt;/object&gt;&lt;object type=&quot;3&quot; unique_id=&quot;65040&quot;&gt;&lt;property id=&quot;20148&quot; value=&quot;5&quot;/&gt;&lt;property id=&quot;20300&quot; value=&quot;Slide 5&quot;/&gt;&lt;property id=&quot;20307&quot; value=&quot;342&quot;/&gt;&lt;/object&gt;&lt;object type=&quot;3&quot; unique_id=&quot;65041&quot;&gt;&lt;property id=&quot;20148&quot; value=&quot;5&quot;/&gt;&lt;property id=&quot;20300&quot; value=&quot;Slide 6&quot;/&gt;&lt;property id=&quot;20307&quot; value=&quot;343&quot;/&gt;&lt;/object&gt;&lt;object type=&quot;3&quot; unique_id=&quot;65042&quot;&gt;&lt;property id=&quot;20148&quot; value=&quot;5&quot;/&gt;&lt;property id=&quot;20300&quot; value=&quot;Slide 7 - &amp;quot;Filter Weights&amp;quot;&quot;/&gt;&lt;property id=&quot;20307&quot; value=&quot;424&quot;/&gt;&lt;/object&gt;&lt;object type=&quot;3&quot; unique_id=&quot;65800&quot;&gt;&lt;property id=&quot;20148&quot; value=&quot;5&quot;/&gt;&lt;property id=&quot;20300&quot; value=&quot;Slide 4 - &amp;quot;CNNs Vs. ANNs&amp;quot;&quot;/&gt;&lt;property id=&quot;20307&quot; value=&quot;457&quot;/&gt;&lt;/object&gt;&lt;object type=&quot;3&quot; unique_id=&quot;65801&quot;&gt;&lt;property id=&quot;20148&quot; value=&quot;5&quot;/&gt;&lt;property id=&quot;20300&quot; value=&quot;Slide 12&quot;/&gt;&lt;property id=&quot;20307&quot; value=&quot;458&quot;/&gt;&lt;/object&gt;&lt;object type=&quot;3&quot; unique_id=&quot;65802&quot;&gt;&lt;property id=&quot;20148&quot; value=&quot;5&quot;/&gt;&lt;property id=&quot;20300&quot; value=&quot;Slide 18&quot;/&gt;&lt;property id=&quot;20307&quot; value=&quot;351&quot;/&gt;&lt;/object&gt;&lt;object type=&quot;3&quot; unique_id=&quot;66356&quot;&gt;&lt;property id=&quot;20148&quot; value=&quot;5&quot;/&gt;&lt;property id=&quot;20300&quot; value=&quot;Slide 57 - &amp;quot;Difference between Word Level and Character Level Language Model&amp;quot;&quot;/&gt;&lt;property id=&quot;20307&quot; value=&quot;267&quot;/&gt;&lt;/object&gt;&lt;object type=&quot;3&quot; unique_id=&quot;66357&quot;&gt;&lt;property id=&quot;20148&quot; value=&quot;5&quot;/&gt;&lt;property id=&quot;20300&quot; value=&quot;Slide 63 - &amp;quot;LSTM (Long Short Term Memory)&amp;quot;&quot;/&gt;&lt;property id=&quot;20307&quot; value=&quot;285&quot;/&gt;&lt;/object&gt;&lt;object type=&quot;3&quot; unique_id=&quot;66358&quot;&gt;&lt;property id=&quot;20148&quot; value=&quot;5&quot;/&gt;&lt;property id=&quot;20300&quot; value=&quot;Slide 80 - &amp;quot;Beam Search&amp;quot;&quot;/&gt;&lt;property id=&quot;20307&quot; value=&quot;459&quot;/&gt;&lt;/object&gt;&lt;object type=&quot;3&quot; unique_id=&quot;66547&quot;&gt;&lt;property id=&quot;20148&quot; value=&quot;5&quot;/&gt;&lt;property id=&quot;20300&quot; value=&quot;Slide 60 - &amp;quot;Vanishing Gradients Issue&amp;quot;&quot;/&gt;&lt;property id=&quot;20307&quot; value=&quot;460&quot;/&gt;&lt;/object&gt;&lt;object type=&quot;3&quot; unique_id=&quot;66548&quot;&gt;&lt;property id=&quot;20148&quot; value=&quot;5&quot;/&gt;&lt;property id=&quot;20300&quot; value=&quot;Slide 62 - &amp;quot;GRU&amp;quot;&quot;/&gt;&lt;property id=&quot;20307&quot; value=&quot;461&quot;/&gt;&lt;/object&gt;&lt;object type=&quot;3&quot; unique_id=&quot;66549&quot;&gt;&lt;property id=&quot;20148&quot; value=&quot;5&quot;/&gt;&lt;property id=&quot;20300&quot; value=&quot;Slide 64 - &amp;quot;LSTM&amp;quot;&quot;/&gt;&lt;property id=&quot;20307&quot; value=&quot;462&quot;/&gt;&lt;/object&gt;&lt;object type=&quot;3&quot; unique_id=&quot;66834&quot;&gt;&lt;property id=&quot;20148&quot; value=&quot;5&quot;/&gt;&lt;property id=&quot;20300&quot; value=&quot;Slide 10 - &amp;quot;Padding&amp;quot;&quot;/&gt;&lt;property id=&quot;20307&quot; value=&quot;454&quot;/&gt;&lt;/object&gt;&lt;object type=&quot;3&quot; unique_id=&quot;66835&quot;&gt;&lt;property id=&quot;20148&quot; value=&quot;5&quot;/&gt;&lt;property id=&quot;20300&quot; value=&quot;Slide 73 - &amp;quot;Removing Biases in NLP&amp;quot;&quot;/&gt;&lt;property id=&quot;20307&quot; value=&quot;284&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12108</TotalTime>
  <Words>2964</Words>
  <Application>Microsoft Office PowerPoint</Application>
  <PresentationFormat>Widescreen</PresentationFormat>
  <Paragraphs>672</Paragraphs>
  <Slides>85</Slides>
  <Notes>35</Notes>
  <HiddenSlides>0</HiddenSlides>
  <MMClips>1</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Convolutional Neural Networks</vt:lpstr>
      <vt:lpstr>Neurons in Human Vision</vt:lpstr>
      <vt:lpstr>Shortcomings of Feature Selection</vt:lpstr>
      <vt:lpstr>Signal-to-Noise Ratio</vt:lpstr>
      <vt:lpstr>PowerPoint Presentation</vt:lpstr>
      <vt:lpstr>PowerPoint Presentation</vt:lpstr>
      <vt:lpstr>PowerPoint Presentation</vt:lpstr>
      <vt:lpstr>ImageNet challenge in Computer Vision</vt:lpstr>
      <vt:lpstr>Vanilla Deep Neural Networks Don’t Scale</vt:lpstr>
      <vt:lpstr>      Even a simple 16x16 image </vt:lpstr>
      <vt:lpstr>        Too many parameters</vt:lpstr>
      <vt:lpstr>PowerPoint Presentation</vt:lpstr>
      <vt:lpstr>PowerPoint Presentation</vt:lpstr>
      <vt:lpstr>What are CNN’s?</vt:lpstr>
      <vt:lpstr>Use’s of CNN</vt:lpstr>
      <vt:lpstr>PowerPoint Presentation</vt:lpstr>
      <vt:lpstr>CNNs Vs. ANNs</vt:lpstr>
      <vt:lpstr>PowerPoint Presentation</vt:lpstr>
      <vt:lpstr>PowerPoint Presentation</vt:lpstr>
      <vt:lpstr>PowerPoint Presentation</vt:lpstr>
      <vt:lpstr>PowerPoint Presentation</vt:lpstr>
      <vt:lpstr>CNN Layers</vt:lpstr>
      <vt:lpstr>Convolution</vt:lpstr>
      <vt:lpstr>PowerPoint Presentation</vt:lpstr>
      <vt:lpstr>PowerPoint Presentation</vt:lpstr>
      <vt:lpstr>Filters and Feature Maps</vt:lpstr>
      <vt:lpstr>Filters and Feature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 Weights</vt:lpstr>
      <vt:lpstr>Convolution Sharpen</vt:lpstr>
      <vt:lpstr>Convolution Edge Enhance</vt:lpstr>
      <vt:lpstr>Convolution Edge Detect</vt:lpstr>
      <vt:lpstr>Filter Visualization</vt:lpstr>
      <vt:lpstr>Padding(optional)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ANN-Even a simple 16x16 image </vt:lpstr>
      <vt:lpstr>CNN Parameters</vt:lpstr>
      <vt:lpstr>PowerPoint Presentation</vt:lpstr>
      <vt:lpstr>PowerPoint Presentation</vt:lpstr>
      <vt:lpstr>PowerPoint Presentation</vt:lpstr>
      <vt:lpstr>PowerPoint Presentation</vt:lpstr>
      <vt:lpstr>PowerPoint Presentation</vt:lpstr>
      <vt:lpstr>Famous CNN Models</vt:lpstr>
      <vt:lpstr>PowerPoint Presentation</vt:lpstr>
      <vt:lpstr>Locally invariant</vt:lpstr>
      <vt:lpstr>fractional max pooling</vt:lpstr>
      <vt:lpstr>PowerPoint Presentation</vt:lpstr>
      <vt:lpstr>PowerPoint Presentation</vt:lpstr>
      <vt:lpstr>PowerPoint Presentation</vt:lpstr>
      <vt:lpstr>Accelerating Training with Batch Normalization</vt:lpstr>
      <vt:lpstr>PowerPoint Presentation</vt:lpstr>
      <vt:lpstr>Visualizing Learning in Convolutional Networks</vt:lpstr>
      <vt:lpstr>PowerPoint Presentation</vt:lpstr>
      <vt:lpstr>PowerPoint Presentation</vt:lpstr>
      <vt:lpstr>Visualizing how our network has learned to cluster various kinds of images pictorially</vt:lpstr>
      <vt:lpstr>PowerPoint Presentation</vt:lpstr>
      <vt:lpstr>Convolutional Filters to Replicate Artistic Styles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dc:title>
  <dc:creator>Deepak Garg</dc:creator>
  <cp:lastModifiedBy>Rewards collector</cp:lastModifiedBy>
  <cp:revision>312</cp:revision>
  <dcterms:created xsi:type="dcterms:W3CDTF">2018-05-31T10:22:11Z</dcterms:created>
  <dcterms:modified xsi:type="dcterms:W3CDTF">2023-08-30T06:58:38Z</dcterms:modified>
</cp:coreProperties>
</file>